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87" r:id="rId19"/>
    <p:sldId id="273" r:id="rId20"/>
    <p:sldId id="288" r:id="rId21"/>
    <p:sldId id="274" r:id="rId22"/>
    <p:sldId id="275" r:id="rId23"/>
    <p:sldId id="276" r:id="rId24"/>
    <p:sldId id="277" r:id="rId25"/>
    <p:sldId id="289" r:id="rId26"/>
    <p:sldId id="290" r:id="rId27"/>
    <p:sldId id="291" r:id="rId28"/>
    <p:sldId id="292" r:id="rId29"/>
    <p:sldId id="294" r:id="rId30"/>
    <p:sldId id="293" r:id="rId31"/>
    <p:sldId id="295" r:id="rId32"/>
    <p:sldId id="296" r:id="rId33"/>
    <p:sldId id="297" r:id="rId34"/>
    <p:sldId id="298" r:id="rId35"/>
    <p:sldId id="299" r:id="rId36"/>
    <p:sldId id="300" r:id="rId37"/>
    <p:sldId id="301"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20.12.2020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20.12.2020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20.12.2020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20.12.2020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USULÜ</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a:t>
            </a:r>
            <a:r>
              <a:rPr lang="tr-TR" b="1" dirty="0" smtClean="0">
                <a:solidFill>
                  <a:srgbClr val="C00000"/>
                </a:solidFill>
              </a:rPr>
              <a:t>Fiil (mahkûm </a:t>
            </a:r>
            <a:r>
              <a:rPr lang="tr-TR" b="1" dirty="0" err="1">
                <a:solidFill>
                  <a:srgbClr val="C00000"/>
                </a:solidFill>
              </a:rPr>
              <a:t>bih</a:t>
            </a:r>
            <a:r>
              <a:rPr lang="tr-TR" b="1" dirty="0">
                <a:solidFill>
                  <a:srgbClr val="C00000"/>
                </a:solidFill>
              </a:rPr>
              <a:t>), mükellef tarafından tam olarak </a:t>
            </a:r>
            <a:r>
              <a:rPr lang="tr-TR" b="1" dirty="0" smtClean="0">
                <a:solidFill>
                  <a:srgbClr val="C00000"/>
                </a:solidFill>
              </a:rPr>
              <a:t>bilinmelidir.</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t>Bu </a:t>
            </a:r>
            <a:r>
              <a:rPr lang="tr-TR" dirty="0"/>
              <a:t>fiil </a:t>
            </a:r>
            <a:r>
              <a:rPr lang="tr-TR" dirty="0" smtClean="0"/>
              <a:t>-namaz </a:t>
            </a:r>
            <a:r>
              <a:rPr lang="tr-TR" dirty="0"/>
              <a:t>gibi- emredilen bir fiil olabileceği gibi </a:t>
            </a:r>
            <a:r>
              <a:rPr lang="tr-TR" dirty="0" smtClean="0"/>
              <a:t>-hırsızlık </a:t>
            </a:r>
            <a:r>
              <a:rPr lang="tr-TR" dirty="0"/>
              <a:t>gibi- </a:t>
            </a:r>
            <a:r>
              <a:rPr lang="tr-TR" dirty="0" err="1" smtClean="0"/>
              <a:t>nehy</a:t>
            </a:r>
            <a:r>
              <a:rPr lang="tr-TR" dirty="0" smtClean="0"/>
              <a:t> edilen </a:t>
            </a:r>
            <a:r>
              <a:rPr lang="tr-TR" dirty="0"/>
              <a:t>bir fiil de </a:t>
            </a:r>
            <a:r>
              <a:rPr lang="tr-TR" dirty="0" smtClean="0"/>
              <a:t>olabilir.</a:t>
            </a:r>
          </a:p>
          <a:p>
            <a:r>
              <a:rPr lang="tr-TR" dirty="0" smtClean="0"/>
              <a:t>Bu </a:t>
            </a:r>
            <a:r>
              <a:rPr lang="tr-TR" dirty="0"/>
              <a:t>nedenle Kur’an’da ve </a:t>
            </a:r>
            <a:r>
              <a:rPr lang="tr-TR" dirty="0" err="1"/>
              <a:t>Sünnet’te</a:t>
            </a:r>
            <a:r>
              <a:rPr lang="tr-TR" dirty="0"/>
              <a:t> yer alan </a:t>
            </a:r>
            <a:r>
              <a:rPr lang="tr-TR" dirty="0" smtClean="0"/>
              <a:t>teklifi </a:t>
            </a:r>
            <a:r>
              <a:rPr lang="tr-TR" dirty="0"/>
              <a:t>hükümler (mükellefe sorumluluk yükleyen hükümler), mükellefler tarafından açık bir şekilde </a:t>
            </a:r>
            <a:r>
              <a:rPr lang="tr-TR" dirty="0" smtClean="0"/>
              <a:t>bilinmektedir.</a:t>
            </a:r>
          </a:p>
          <a:p>
            <a:r>
              <a:rPr lang="tr-TR" dirty="0" smtClean="0"/>
              <a:t>Mükellef </a:t>
            </a:r>
            <a:r>
              <a:rPr lang="tr-TR" dirty="0"/>
              <a:t>için açık olmayan hükümlerin (mücmel) mahiyeti Hz. Peygamber’in sözleriyle ve fiilleriyle açıklanmıştır.</a:t>
            </a:r>
          </a:p>
        </p:txBody>
      </p:sp>
    </p:spTree>
    <p:extLst>
      <p:ext uri="{BB962C8B-B14F-4D97-AF65-F5344CB8AC3E}">
        <p14:creationId xmlns:p14="http://schemas.microsoft.com/office/powerpoint/2010/main" val="215068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9142" y="158648"/>
            <a:ext cx="10515600" cy="1355520"/>
          </a:xfrm>
        </p:spPr>
        <p:txBody>
          <a:bodyPr>
            <a:noAutofit/>
          </a:bodyPr>
          <a:lstStyle/>
          <a:p>
            <a:r>
              <a:rPr lang="tr-TR" sz="2800" b="1" dirty="0">
                <a:solidFill>
                  <a:srgbClr val="C00000"/>
                </a:solidFill>
              </a:rPr>
              <a:t>2. Emir (yapılması istenen fiil) ve nehiy (uzak durulması istenen fiil), mükellefin gücü dâhilinde, yerine getirebileceği bir fiil (güç yetirilebilecek fiil) olmalıdır.</a:t>
            </a:r>
          </a:p>
        </p:txBody>
      </p:sp>
      <p:sp>
        <p:nvSpPr>
          <p:cNvPr id="3" name="İçerik Yer Tutucusu 2"/>
          <p:cNvSpPr>
            <a:spLocks noGrp="1"/>
          </p:cNvSpPr>
          <p:nvPr>
            <p:ph idx="1"/>
          </p:nvPr>
        </p:nvSpPr>
        <p:spPr/>
        <p:txBody>
          <a:bodyPr>
            <a:normAutofit/>
          </a:bodyPr>
          <a:lstStyle/>
          <a:p>
            <a:r>
              <a:rPr lang="tr-TR" dirty="0" smtClean="0"/>
              <a:t>Neden?</a:t>
            </a:r>
          </a:p>
          <a:p>
            <a:r>
              <a:rPr lang="tr-TR" dirty="0"/>
              <a:t>Çünkü bir şeyden sorumlu tutmanın amacı -bu ister bir fiili işlemek isterse terk etmek olsun- emre </a:t>
            </a:r>
            <a:r>
              <a:rPr lang="tr-TR" dirty="0" smtClean="0"/>
              <a:t>uymaktır.</a:t>
            </a:r>
          </a:p>
          <a:p>
            <a:r>
              <a:rPr lang="tr-TR" dirty="0" smtClean="0"/>
              <a:t>Mükellefin </a:t>
            </a:r>
            <a:r>
              <a:rPr lang="tr-TR" dirty="0"/>
              <a:t>gücünün yetmeyeceği bir şey </a:t>
            </a:r>
            <a:r>
              <a:rPr lang="tr-TR" dirty="0" smtClean="0"/>
              <a:t>ise, </a:t>
            </a:r>
            <a:r>
              <a:rPr lang="tr-TR" dirty="0"/>
              <a:t>yerine getirilmesi mümkün olmayan bir şeydir. </a:t>
            </a:r>
            <a:r>
              <a:rPr lang="tr-TR" dirty="0" smtClean="0"/>
              <a:t>Mükellefin </a:t>
            </a:r>
            <a:r>
              <a:rPr lang="tr-TR" dirty="0"/>
              <a:t>böyle bir fiil ile sorumlu tutulması olmaz.</a:t>
            </a:r>
          </a:p>
        </p:txBody>
      </p:sp>
    </p:spTree>
    <p:extLst>
      <p:ext uri="{BB962C8B-B14F-4D97-AF65-F5344CB8AC3E}">
        <p14:creationId xmlns:p14="http://schemas.microsoft.com/office/powerpoint/2010/main" val="326552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a:t>Mahkûm </a:t>
            </a:r>
            <a:r>
              <a:rPr lang="tr-TR" dirty="0" err="1"/>
              <a:t>bih’in</a:t>
            </a:r>
            <a:r>
              <a:rPr lang="tr-TR" dirty="0"/>
              <a:t>, mükellef tarafından tam olarak bilinmesi ve mükellefin gücü dâhilinde olması </a:t>
            </a:r>
            <a:r>
              <a:rPr lang="tr-TR" dirty="0" smtClean="0"/>
              <a:t>gerekir.</a:t>
            </a:r>
          </a:p>
          <a:p>
            <a:r>
              <a:rPr lang="tr-TR" dirty="0" smtClean="0"/>
              <a:t>Mükellefin </a:t>
            </a:r>
            <a:r>
              <a:rPr lang="tr-TR" dirty="0"/>
              <a:t>sorumlu tutulduğu fiilin mükellefin gücü dâhilinde olması şartıyla bağlantılı olarak </a:t>
            </a:r>
            <a:r>
              <a:rPr lang="tr-TR" dirty="0" smtClean="0"/>
              <a:t>ise şu </a:t>
            </a:r>
            <a:r>
              <a:rPr lang="tr-TR" dirty="0"/>
              <a:t>sonuçlar ortaya </a:t>
            </a:r>
            <a:r>
              <a:rPr lang="tr-TR" dirty="0" smtClean="0"/>
              <a:t>çıkmaktadır:</a:t>
            </a:r>
          </a:p>
          <a:p>
            <a:r>
              <a:rPr lang="tr-TR" dirty="0" smtClean="0"/>
              <a:t>a</a:t>
            </a:r>
            <a:r>
              <a:rPr lang="tr-TR" dirty="0"/>
              <a:t>. Mükellef, </a:t>
            </a:r>
            <a:r>
              <a:rPr lang="tr-TR" dirty="0" err="1"/>
              <a:t>müstahîl</a:t>
            </a:r>
            <a:r>
              <a:rPr lang="tr-TR" dirty="0"/>
              <a:t> olan bir şeyle sorumlu </a:t>
            </a:r>
            <a:r>
              <a:rPr lang="tr-TR" dirty="0" smtClean="0"/>
              <a:t>tutulamaz.</a:t>
            </a:r>
          </a:p>
          <a:p>
            <a:r>
              <a:rPr lang="tr-TR" dirty="0" smtClean="0"/>
              <a:t>b</a:t>
            </a:r>
            <a:r>
              <a:rPr lang="tr-TR" dirty="0"/>
              <a:t>. Mükellef, insan iradesinin dışında kalan durumlarla da sorumlu </a:t>
            </a:r>
            <a:r>
              <a:rPr lang="tr-TR" dirty="0" smtClean="0"/>
              <a:t>tutulamaz.</a:t>
            </a:r>
          </a:p>
        </p:txBody>
      </p:sp>
    </p:spTree>
    <p:extLst>
      <p:ext uri="{BB962C8B-B14F-4D97-AF65-F5344CB8AC3E}">
        <p14:creationId xmlns:p14="http://schemas.microsoft.com/office/powerpoint/2010/main" val="110505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Odaklanalım!...</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a:t>İnsan iradesi dışında kalan durumlar </a:t>
            </a:r>
            <a:r>
              <a:rPr lang="tr-TR" dirty="0" smtClean="0"/>
              <a:t>teklife </a:t>
            </a:r>
            <a:r>
              <a:rPr lang="tr-TR" dirty="0"/>
              <a:t>konu </a:t>
            </a:r>
            <a:r>
              <a:rPr lang="tr-TR" dirty="0" smtClean="0"/>
              <a:t>olamaz.</a:t>
            </a:r>
          </a:p>
          <a:p>
            <a:r>
              <a:rPr lang="tr-TR" dirty="0" smtClean="0"/>
              <a:t>İnsan </a:t>
            </a:r>
            <a:r>
              <a:rPr lang="tr-TR" dirty="0"/>
              <a:t>iradesinin ve gücünün dışında kalan vicdanî durumlar buna örnek </a:t>
            </a:r>
            <a:r>
              <a:rPr lang="tr-TR" dirty="0" smtClean="0"/>
              <a:t>gösterilebilir.</a:t>
            </a:r>
          </a:p>
          <a:p>
            <a:r>
              <a:rPr lang="tr-TR" dirty="0" smtClean="0"/>
              <a:t>İnsan</a:t>
            </a:r>
            <a:r>
              <a:rPr lang="tr-TR" dirty="0"/>
              <a:t>, bu gibi durumları yerine getirmekle mükellef (sorumlu) tutulamaz. </a:t>
            </a:r>
          </a:p>
        </p:txBody>
      </p:sp>
    </p:spTree>
    <p:extLst>
      <p:ext uri="{BB962C8B-B14F-4D97-AF65-F5344CB8AC3E}">
        <p14:creationId xmlns:p14="http://schemas.microsoft.com/office/powerpoint/2010/main" val="15230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a:t>
            </a:r>
            <a:endParaRPr lang="tr-TR" dirty="0">
              <a:solidFill>
                <a:srgbClr val="00B050"/>
              </a:solidFill>
            </a:endParaRPr>
          </a:p>
        </p:txBody>
      </p:sp>
      <p:sp>
        <p:nvSpPr>
          <p:cNvPr id="3" name="İçerik Yer Tutucusu 2"/>
          <p:cNvSpPr>
            <a:spLocks noGrp="1"/>
          </p:cNvSpPr>
          <p:nvPr>
            <p:ph idx="1"/>
          </p:nvPr>
        </p:nvSpPr>
        <p:spPr/>
        <p:txBody>
          <a:bodyPr/>
          <a:lstStyle/>
          <a:p>
            <a:r>
              <a:rPr lang="tr-TR" dirty="0"/>
              <a:t>Y</a:t>
            </a:r>
            <a:r>
              <a:rPr lang="tr-TR" dirty="0" smtClean="0"/>
              <a:t>eme </a:t>
            </a:r>
            <a:r>
              <a:rPr lang="tr-TR" dirty="0"/>
              <a:t>ve içme arzusu, kızma, hoşnut olma, sevme, üzüntü, sevinç gibi durumlar, bunların ortaya çıkmasına ve doğmasına neden olan faktörlerin bulunmasıyla doğan ve ortaya çıkanlar, </a:t>
            </a:r>
            <a:r>
              <a:rPr lang="tr-TR" dirty="0" smtClean="0"/>
              <a:t>insan iradesi dışında kalan durumlara örnek </a:t>
            </a:r>
            <a:r>
              <a:rPr lang="tr-TR" dirty="0"/>
              <a:t>olarak gösterilebilir.</a:t>
            </a:r>
          </a:p>
          <a:p>
            <a:endParaRPr lang="tr-TR" dirty="0"/>
          </a:p>
        </p:txBody>
      </p:sp>
    </p:spTree>
    <p:extLst>
      <p:ext uri="{BB962C8B-B14F-4D97-AF65-F5344CB8AC3E}">
        <p14:creationId xmlns:p14="http://schemas.microsoft.com/office/powerpoint/2010/main" val="94356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 </a:t>
            </a:r>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a:t>
            </a:r>
            <a:r>
              <a:rPr lang="tr-TR" b="1" dirty="0" smtClean="0">
                <a:solidFill>
                  <a:srgbClr val="C00000"/>
                </a:solidFill>
              </a:rPr>
              <a:t>fiilin kısımları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a:t>Mahkûm </a:t>
            </a:r>
            <a:r>
              <a:rPr lang="tr-TR" dirty="0" err="1"/>
              <a:t>bîh</a:t>
            </a:r>
            <a:r>
              <a:rPr lang="tr-TR" dirty="0"/>
              <a:t>/mahkûm </a:t>
            </a:r>
            <a:r>
              <a:rPr lang="tr-TR" dirty="0" err="1"/>
              <a:t>fîh</a:t>
            </a:r>
            <a:r>
              <a:rPr lang="tr-TR" dirty="0"/>
              <a:t> olan fiil (hakkında hüküm bulunan fiil ya da hükme konu olan fiil), birçok açıdan kısımlara </a:t>
            </a:r>
            <a:r>
              <a:rPr lang="tr-TR" dirty="0" smtClean="0"/>
              <a:t>ayrılmaktadır.</a:t>
            </a:r>
          </a:p>
          <a:p>
            <a:r>
              <a:rPr lang="tr-TR" dirty="0" smtClean="0"/>
              <a:t>Mükellefin </a:t>
            </a:r>
            <a:r>
              <a:rPr lang="tr-TR" dirty="0"/>
              <a:t>gücü dâhilinde olup olmaması bakımından </a:t>
            </a:r>
            <a:r>
              <a:rPr lang="tr-TR" dirty="0" smtClean="0"/>
              <a:t>fiiller:</a:t>
            </a:r>
          </a:p>
          <a:p>
            <a:r>
              <a:rPr lang="tr-TR" b="1" dirty="0" smtClean="0"/>
              <a:t>a</a:t>
            </a:r>
            <a:r>
              <a:rPr lang="tr-TR" b="1" dirty="0"/>
              <a:t>. Fiili </a:t>
            </a:r>
            <a:r>
              <a:rPr lang="tr-TR" b="1" dirty="0" smtClean="0"/>
              <a:t>işlemeye </a:t>
            </a:r>
            <a:r>
              <a:rPr lang="tr-TR" b="1" dirty="0"/>
              <a:t>ve yerine getirmeye mükellefin gücü yeten, hükme konu </a:t>
            </a:r>
            <a:r>
              <a:rPr lang="tr-TR" b="1" dirty="0" smtClean="0"/>
              <a:t>olan fiil: </a:t>
            </a:r>
            <a:r>
              <a:rPr lang="tr-TR" dirty="0"/>
              <a:t>Bu kısımda yer alan fiiller, güç yetirilebilen ve işlenmesi imkân dâhilinde olan fiillerdir. </a:t>
            </a:r>
            <a:endParaRPr lang="tr-TR" dirty="0" smtClean="0"/>
          </a:p>
        </p:txBody>
      </p:sp>
    </p:spTree>
    <p:extLst>
      <p:ext uri="{BB962C8B-B14F-4D97-AF65-F5344CB8AC3E}">
        <p14:creationId xmlns:p14="http://schemas.microsoft.com/office/powerpoint/2010/main" val="55371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a:t>Beş vakit namaz, Ramazan orucu, hac, aile kurmak, çocukların terbiyesi, komşuya ihsanda bulunmak, adalet ve eşitliği sağlamak gibi fiiller, bu kısımda yer alan fiillere örnek gösterilebilir</a:t>
            </a:r>
          </a:p>
          <a:p>
            <a:endParaRPr lang="tr-TR" dirty="0" smtClean="0"/>
          </a:p>
        </p:txBody>
      </p:sp>
    </p:spTree>
    <p:extLst>
      <p:ext uri="{BB962C8B-B14F-4D97-AF65-F5344CB8AC3E}">
        <p14:creationId xmlns:p14="http://schemas.microsoft.com/office/powerpoint/2010/main" val="118737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fiilin kısımları</a:t>
            </a:r>
            <a:endParaRPr lang="tr-TR" dirty="0"/>
          </a:p>
        </p:txBody>
      </p:sp>
      <p:sp>
        <p:nvSpPr>
          <p:cNvPr id="3" name="İçerik Yer Tutucusu 2"/>
          <p:cNvSpPr>
            <a:spLocks noGrp="1"/>
          </p:cNvSpPr>
          <p:nvPr>
            <p:ph idx="1"/>
          </p:nvPr>
        </p:nvSpPr>
        <p:spPr/>
        <p:txBody>
          <a:bodyPr/>
          <a:lstStyle/>
          <a:p>
            <a:r>
              <a:rPr lang="tr-TR" b="1" dirty="0"/>
              <a:t>b. </a:t>
            </a:r>
            <a:r>
              <a:rPr lang="tr-TR" b="1" dirty="0" err="1"/>
              <a:t>Müstahîl</a:t>
            </a:r>
            <a:r>
              <a:rPr lang="tr-TR" b="1" dirty="0"/>
              <a:t> olan (yerine getirilmesi imkânsız olan) hükme konu olan fiiller: </a:t>
            </a:r>
            <a:r>
              <a:rPr lang="tr-TR" dirty="0"/>
              <a:t>Bu fiiller, hiçbir durumda mükellef tarafından yerine </a:t>
            </a:r>
            <a:r>
              <a:rPr lang="tr-TR" dirty="0" smtClean="0"/>
              <a:t>getirilemez.</a:t>
            </a:r>
          </a:p>
          <a:p>
            <a:r>
              <a:rPr lang="tr-TR" dirty="0" smtClean="0"/>
              <a:t>Bu nedenle söz konusu fiil</a:t>
            </a:r>
            <a:r>
              <a:rPr lang="tr-TR" dirty="0"/>
              <a:t>, “yerine getirilmesi imkânsız olan fiil” olarak </a:t>
            </a:r>
            <a:r>
              <a:rPr lang="tr-TR" dirty="0" smtClean="0"/>
              <a:t>isimlendirilmektedir.</a:t>
            </a:r>
          </a:p>
        </p:txBody>
      </p:sp>
    </p:spTree>
    <p:extLst>
      <p:ext uri="{BB962C8B-B14F-4D97-AF65-F5344CB8AC3E}">
        <p14:creationId xmlns:p14="http://schemas.microsoft.com/office/powerpoint/2010/main" val="94028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a:t>
            </a:r>
            <a:endParaRPr lang="tr-TR" b="1" dirty="0">
              <a:solidFill>
                <a:srgbClr val="00B050"/>
              </a:solidFill>
            </a:endParaRPr>
          </a:p>
        </p:txBody>
      </p:sp>
      <p:sp>
        <p:nvSpPr>
          <p:cNvPr id="3" name="İçerik Yer Tutucusu 2"/>
          <p:cNvSpPr>
            <a:spLocks noGrp="1"/>
          </p:cNvSpPr>
          <p:nvPr>
            <p:ph idx="1"/>
          </p:nvPr>
        </p:nvSpPr>
        <p:spPr/>
        <p:txBody>
          <a:bodyPr/>
          <a:lstStyle/>
          <a:p>
            <a:r>
              <a:rPr lang="tr-TR" dirty="0"/>
              <a:t>Bu tür fiillere örnek olarak, aynı anda mükellefe hem namaz kılmasını emretmek hem mükellefi namaz kılmaktan </a:t>
            </a:r>
            <a:r>
              <a:rPr lang="tr-TR" dirty="0" err="1" smtClean="0"/>
              <a:t>nehy</a:t>
            </a:r>
            <a:r>
              <a:rPr lang="tr-TR" dirty="0" smtClean="0"/>
              <a:t> etmek</a:t>
            </a:r>
            <a:r>
              <a:rPr lang="tr-TR" dirty="0"/>
              <a:t>, mükellefin, alışılmışın ötesinde uzun süre uyumasını yasaklamak, mükellefi tonlarca yükü toplamakla sorumlu tutmak vb. gösterilebilir.</a:t>
            </a:r>
          </a:p>
          <a:p>
            <a:endParaRPr lang="tr-TR" dirty="0"/>
          </a:p>
        </p:txBody>
      </p:sp>
    </p:spTree>
    <p:extLst>
      <p:ext uri="{BB962C8B-B14F-4D97-AF65-F5344CB8AC3E}">
        <p14:creationId xmlns:p14="http://schemas.microsoft.com/office/powerpoint/2010/main" val="19734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fiilin kısımları</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b="1" dirty="0"/>
              <a:t>c. Hakkında hüküm bulunan fiil ya da hükme konu olan fiil (el-mahkûm </a:t>
            </a:r>
            <a:r>
              <a:rPr lang="tr-TR" b="1" dirty="0" err="1"/>
              <a:t>bîh</a:t>
            </a:r>
            <a:r>
              <a:rPr lang="tr-TR" b="1" dirty="0"/>
              <a:t>), mükellefin gücü dâhilinde olan ancak bu fiillerin yerine getirilmesi ya da devamlı bir şekilde yapılması aşırı bir sıkıntı ya da dayanılmayacak bir zorluğa yol açan fiiller: </a:t>
            </a:r>
            <a:r>
              <a:rPr lang="tr-TR" dirty="0"/>
              <a:t>Bu da sonuçta mükellefin bu fiillerin işlenmesinden daha önemli olan maslahatların/yararların kaybolmasına sebep olmaktadır. </a:t>
            </a:r>
          </a:p>
        </p:txBody>
      </p:sp>
    </p:spTree>
    <p:extLst>
      <p:ext uri="{BB962C8B-B14F-4D97-AF65-F5344CB8AC3E}">
        <p14:creationId xmlns:p14="http://schemas.microsoft.com/office/powerpoint/2010/main" val="210506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1:</a:t>
            </a:r>
          </a:p>
          <a:p>
            <a:r>
              <a:rPr lang="tr-TR" sz="4400" b="1" dirty="0" smtClean="0">
                <a:solidFill>
                  <a:srgbClr val="C00000"/>
                </a:solidFill>
                <a:latin typeface="Adobe Caslon Pro" panose="0205050205050A020403" pitchFamily="18" charset="-94"/>
                <a:ea typeface="Adobe Myungjo Std M" panose="02020600000000000000" pitchFamily="18" charset="-128"/>
              </a:rPr>
              <a:t>FIKIH USULÜ</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a:t>
            </a:r>
            <a:endParaRPr lang="tr-TR" b="1" dirty="0">
              <a:solidFill>
                <a:srgbClr val="00B050"/>
              </a:solidFill>
            </a:endParaRPr>
          </a:p>
        </p:txBody>
      </p:sp>
      <p:sp>
        <p:nvSpPr>
          <p:cNvPr id="3" name="İçerik Yer Tutucusu 2"/>
          <p:cNvSpPr>
            <a:spLocks noGrp="1"/>
          </p:cNvSpPr>
          <p:nvPr>
            <p:ph idx="1"/>
          </p:nvPr>
        </p:nvSpPr>
        <p:spPr/>
        <p:txBody>
          <a:bodyPr/>
          <a:lstStyle/>
          <a:p>
            <a:r>
              <a:rPr lang="tr-TR" dirty="0"/>
              <a:t>Gecenin tamamını ya da büyük bir bölümünü </a:t>
            </a:r>
            <a:r>
              <a:rPr lang="tr-TR" dirty="0" smtClean="0"/>
              <a:t>uyumadan ibadetle </a:t>
            </a:r>
            <a:r>
              <a:rPr lang="tr-TR" dirty="0"/>
              <a:t>geçirmek, peş peşe iki veya üç gün iftar etmeksizin oruç tutmak, </a:t>
            </a:r>
            <a:r>
              <a:rPr lang="tr-TR" dirty="0" smtClean="0"/>
              <a:t>Allah’ın </a:t>
            </a:r>
            <a:r>
              <a:rPr lang="tr-TR" dirty="0"/>
              <a:t>helâl kıldığı (yiyecek, içecek, giyecek vb.) </a:t>
            </a:r>
            <a:r>
              <a:rPr lang="tr-TR" dirty="0" smtClean="0"/>
              <a:t>şeyleri terk </a:t>
            </a:r>
            <a:r>
              <a:rPr lang="tr-TR" dirty="0"/>
              <a:t>etmek, sağlıklı bir yuva kurmayı, ilim öğrenmeyi/tahsil etmeyi, helâl rızık elde etmeyi bırakıp dünya ile ilişkisini keserek, tavsiye edilmeyen </a:t>
            </a:r>
            <a:r>
              <a:rPr lang="tr-TR" dirty="0" err="1"/>
              <a:t>zühd</a:t>
            </a:r>
            <a:r>
              <a:rPr lang="tr-TR" dirty="0"/>
              <a:t> hayatı yaşamak vb. bu tür fiillere örnek olarak gösterilebilir.</a:t>
            </a:r>
          </a:p>
          <a:p>
            <a:endParaRPr lang="tr-TR" dirty="0"/>
          </a:p>
        </p:txBody>
      </p:sp>
    </p:spTree>
    <p:extLst>
      <p:ext uri="{BB962C8B-B14F-4D97-AF65-F5344CB8AC3E}">
        <p14:creationId xmlns:p14="http://schemas.microsoft.com/office/powerpoint/2010/main" val="310422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fiilin kısımları</a:t>
            </a:r>
            <a:endParaRPr lang="tr-TR" dirty="0"/>
          </a:p>
        </p:txBody>
      </p:sp>
      <p:sp>
        <p:nvSpPr>
          <p:cNvPr id="3" name="İçerik Yer Tutucusu 2"/>
          <p:cNvSpPr>
            <a:spLocks noGrp="1"/>
          </p:cNvSpPr>
          <p:nvPr>
            <p:ph idx="1"/>
          </p:nvPr>
        </p:nvSpPr>
        <p:spPr/>
        <p:txBody>
          <a:bodyPr/>
          <a:lstStyle/>
          <a:p>
            <a:r>
              <a:rPr lang="tr-TR" dirty="0"/>
              <a:t>Mükellefin, </a:t>
            </a:r>
            <a:r>
              <a:rPr lang="tr-TR" dirty="0" err="1"/>
              <a:t>Şâri’in</a:t>
            </a:r>
            <a:r>
              <a:rPr lang="tr-TR" dirty="0"/>
              <a:t> hakkında hüküm belirlediği fiillerini dolayısıyla bu fiillerine bağlı hükümlerini </a:t>
            </a:r>
            <a:r>
              <a:rPr lang="tr-TR" dirty="0" smtClean="0"/>
              <a:t>usul </a:t>
            </a:r>
            <a:r>
              <a:rPr lang="tr-TR" dirty="0"/>
              <a:t>âlimleri genelde dört gruba ayırmaktadırlar</a:t>
            </a:r>
            <a:r>
              <a:rPr lang="tr-TR" dirty="0" smtClean="0"/>
              <a:t>.</a:t>
            </a:r>
          </a:p>
          <a:p>
            <a:pPr marL="0" indent="0">
              <a:buNone/>
            </a:pPr>
            <a:endParaRPr lang="tr-TR" dirty="0"/>
          </a:p>
        </p:txBody>
      </p:sp>
    </p:spTree>
    <p:extLst>
      <p:ext uri="{BB962C8B-B14F-4D97-AF65-F5344CB8AC3E}">
        <p14:creationId xmlns:p14="http://schemas.microsoft.com/office/powerpoint/2010/main" val="154477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fiilin kısımları</a:t>
            </a:r>
            <a:endParaRPr lang="tr-TR" dirty="0"/>
          </a:p>
        </p:txBody>
      </p:sp>
      <p:sp>
        <p:nvSpPr>
          <p:cNvPr id="3" name="İçerik Yer Tutucusu 2"/>
          <p:cNvSpPr>
            <a:spLocks noGrp="1"/>
          </p:cNvSpPr>
          <p:nvPr>
            <p:ph idx="1"/>
          </p:nvPr>
        </p:nvSpPr>
        <p:spPr/>
        <p:txBody>
          <a:bodyPr>
            <a:normAutofit/>
          </a:bodyPr>
          <a:lstStyle/>
          <a:p>
            <a:r>
              <a:rPr lang="tr-TR" dirty="0"/>
              <a:t>1. Sırf Allah hakkı olan </a:t>
            </a:r>
            <a:r>
              <a:rPr lang="tr-TR" dirty="0" smtClean="0"/>
              <a:t>fiiller/hükümleri</a:t>
            </a:r>
          </a:p>
          <a:p>
            <a:r>
              <a:rPr lang="tr-TR" dirty="0" smtClean="0"/>
              <a:t>2</a:t>
            </a:r>
            <a:r>
              <a:rPr lang="tr-TR" dirty="0"/>
              <a:t>. Sırf kul hakkı olan </a:t>
            </a:r>
            <a:r>
              <a:rPr lang="tr-TR" dirty="0" smtClean="0"/>
              <a:t>fiiller/hükümleri</a:t>
            </a:r>
          </a:p>
          <a:p>
            <a:r>
              <a:rPr lang="tr-TR" dirty="0" smtClean="0"/>
              <a:t>3</a:t>
            </a:r>
            <a:r>
              <a:rPr lang="tr-TR" dirty="0"/>
              <a:t>. Allah hakkının fazla olduğu </a:t>
            </a:r>
            <a:r>
              <a:rPr lang="tr-TR" dirty="0" smtClean="0"/>
              <a:t>fiiller/hükümleri</a:t>
            </a:r>
          </a:p>
          <a:p>
            <a:r>
              <a:rPr lang="tr-TR" dirty="0" smtClean="0"/>
              <a:t>4</a:t>
            </a:r>
            <a:r>
              <a:rPr lang="tr-TR" dirty="0"/>
              <a:t>. Kul hakkının fazla olduğu fiiller/hükümleri</a:t>
            </a:r>
            <a:endParaRPr lang="tr-TR" dirty="0" smtClean="0"/>
          </a:p>
        </p:txBody>
      </p:sp>
    </p:spTree>
    <p:extLst>
      <p:ext uri="{BB962C8B-B14F-4D97-AF65-F5344CB8AC3E}">
        <p14:creationId xmlns:p14="http://schemas.microsoft.com/office/powerpoint/2010/main" val="122876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fiilin kısımları</a:t>
            </a:r>
            <a:endParaRPr lang="tr-TR" dirty="0">
              <a:solidFill>
                <a:srgbClr val="C00000"/>
              </a:solidFill>
            </a:endParaRPr>
          </a:p>
        </p:txBody>
      </p:sp>
      <p:sp>
        <p:nvSpPr>
          <p:cNvPr id="3" name="İçerik Yer Tutucusu 2"/>
          <p:cNvSpPr>
            <a:spLocks noGrp="1"/>
          </p:cNvSpPr>
          <p:nvPr>
            <p:ph idx="1"/>
          </p:nvPr>
        </p:nvSpPr>
        <p:spPr/>
        <p:txBody>
          <a:bodyPr>
            <a:normAutofit/>
          </a:bodyPr>
          <a:lstStyle/>
          <a:p>
            <a:r>
              <a:rPr lang="tr-TR" dirty="0"/>
              <a:t>Allah hakkı, kul hakkı ayrımında ölçü, fiillerin/hükümlerin toplum ve bireyin menfaatlerinin göz önünde tutulması ve bu fiillerden doğan hak ve sorumlulukların düşürülmeye ve affedilmeye elverişli olup olmamaları </a:t>
            </a:r>
            <a:r>
              <a:rPr lang="tr-TR" dirty="0" smtClean="0"/>
              <a:t>bakımındandır.</a:t>
            </a:r>
          </a:p>
          <a:p>
            <a:r>
              <a:rPr lang="tr-TR" dirty="0" smtClean="0"/>
              <a:t>Allah </a:t>
            </a:r>
            <a:r>
              <a:rPr lang="tr-TR" dirty="0"/>
              <a:t>hakkından maksat, belirli bir bireyin menfaatine bakılmaksızın, toplumun menfaatini gerçekleştirmeyi ve toplumdaki kamu düzenini korumayı amaçlayan fiiller/hükümlerdir. Biz buna, “kamu hukuku”, “kamu hakları” diyoruz. Topluma ait olan bu haklar, insanların yaratıcısı olan Allah’a nispet edilmiştir. </a:t>
            </a:r>
            <a:endParaRPr lang="tr-TR" dirty="0" smtClean="0"/>
          </a:p>
        </p:txBody>
      </p:sp>
    </p:spTree>
    <p:extLst>
      <p:ext uri="{BB962C8B-B14F-4D97-AF65-F5344CB8AC3E}">
        <p14:creationId xmlns:p14="http://schemas.microsoft.com/office/powerpoint/2010/main" val="5054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a:solidFill>
                  <a:srgbClr val="C00000"/>
                </a:solidFill>
              </a:rPr>
              <a:t>bîh</a:t>
            </a:r>
            <a:r>
              <a:rPr lang="tr-TR" b="1" dirty="0">
                <a:solidFill>
                  <a:srgbClr val="C00000"/>
                </a:solidFill>
              </a:rPr>
              <a:t>/mahkûm </a:t>
            </a:r>
            <a:r>
              <a:rPr lang="tr-TR" b="1" dirty="0" err="1">
                <a:solidFill>
                  <a:srgbClr val="C00000"/>
                </a:solidFill>
              </a:rPr>
              <a:t>fîh</a:t>
            </a:r>
            <a:r>
              <a:rPr lang="tr-TR" b="1" dirty="0">
                <a:solidFill>
                  <a:srgbClr val="C00000"/>
                </a:solidFill>
              </a:rPr>
              <a:t> olan fiilin kısımları</a:t>
            </a:r>
            <a:endParaRPr lang="tr-TR" dirty="0"/>
          </a:p>
        </p:txBody>
      </p:sp>
      <p:sp>
        <p:nvSpPr>
          <p:cNvPr id="3" name="İçerik Yer Tutucusu 2"/>
          <p:cNvSpPr>
            <a:spLocks noGrp="1"/>
          </p:cNvSpPr>
          <p:nvPr>
            <p:ph idx="1"/>
          </p:nvPr>
        </p:nvSpPr>
        <p:spPr/>
        <p:txBody>
          <a:bodyPr/>
          <a:lstStyle/>
          <a:p>
            <a:r>
              <a:rPr lang="tr-TR" dirty="0"/>
              <a:t>Bu fiillerden doğan hak ve sorumluluklar, affedilip düşürülemez. Kul hakkından maksat ise, bireye ait olan bir menfaatin gerçekleşmesine yönelik olan fiiller/hükümlerdir. Bu fiillerden doğan hak ve sorumluluklar hak sahibi birey </a:t>
            </a:r>
            <a:r>
              <a:rPr lang="tr-TR" dirty="0" smtClean="0"/>
              <a:t>tarafından </a:t>
            </a:r>
            <a:r>
              <a:rPr lang="tr-TR" dirty="0"/>
              <a:t>affedilip düşürülebilir.</a:t>
            </a:r>
          </a:p>
        </p:txBody>
      </p:sp>
    </p:spTree>
    <p:extLst>
      <p:ext uri="{BB962C8B-B14F-4D97-AF65-F5344CB8AC3E}">
        <p14:creationId xmlns:p14="http://schemas.microsoft.com/office/powerpoint/2010/main" val="110112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1. Sırf Allah hakkı olan </a:t>
            </a:r>
            <a:r>
              <a:rPr lang="tr-TR" b="1" dirty="0" smtClean="0">
                <a:solidFill>
                  <a:srgbClr val="FF0000"/>
                </a:solidFill>
              </a:rPr>
              <a:t>fiiller/hükümleri</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solidFill>
                  <a:srgbClr val="C00000"/>
                </a:solidFill>
              </a:rPr>
              <a:t>1. Sırf </a:t>
            </a:r>
            <a:r>
              <a:rPr lang="tr-TR" dirty="0">
                <a:solidFill>
                  <a:srgbClr val="C00000"/>
                </a:solidFill>
              </a:rPr>
              <a:t>ibadet niteliği taşıyanlar. </a:t>
            </a:r>
            <a:r>
              <a:rPr lang="tr-TR" dirty="0" smtClean="0"/>
              <a:t>Namaz</a:t>
            </a:r>
            <a:r>
              <a:rPr lang="tr-TR" dirty="0"/>
              <a:t>, oruç, hac, zekât, </a:t>
            </a:r>
            <a:r>
              <a:rPr lang="tr-TR" dirty="0" err="1"/>
              <a:t>cihad</a:t>
            </a:r>
            <a:r>
              <a:rPr lang="tr-TR" dirty="0"/>
              <a:t> vb. fiiller bu gruba girer. </a:t>
            </a:r>
            <a:r>
              <a:rPr lang="tr-TR" dirty="0" smtClean="0"/>
              <a:t>Ancak </a:t>
            </a:r>
            <a:r>
              <a:rPr lang="tr-TR" dirty="0"/>
              <a:t>zekâtın münhasıran ibadet niteliğindeki amellerden sayılması </a:t>
            </a:r>
            <a:r>
              <a:rPr lang="tr-TR" dirty="0" err="1" smtClean="0"/>
              <a:t>Hanefîler’e</a:t>
            </a:r>
            <a:r>
              <a:rPr lang="tr-TR" dirty="0" smtClean="0"/>
              <a:t> </a:t>
            </a:r>
            <a:r>
              <a:rPr lang="tr-TR" dirty="0"/>
              <a:t>göredir. </a:t>
            </a:r>
            <a:r>
              <a:rPr lang="tr-TR" dirty="0" smtClean="0"/>
              <a:t>Fakihlerin </a:t>
            </a:r>
            <a:r>
              <a:rPr lang="tr-TR" dirty="0"/>
              <a:t>çoğunluğuna göre ise zekâtta servet vergisi niteliği de </a:t>
            </a:r>
            <a:r>
              <a:rPr lang="tr-TR" dirty="0" smtClean="0"/>
              <a:t>vardır.</a:t>
            </a:r>
          </a:p>
          <a:p>
            <a:r>
              <a:rPr lang="tr-TR" dirty="0" smtClean="0">
                <a:solidFill>
                  <a:srgbClr val="C00000"/>
                </a:solidFill>
              </a:rPr>
              <a:t>2</a:t>
            </a:r>
            <a:r>
              <a:rPr lang="tr-TR" dirty="0">
                <a:solidFill>
                  <a:srgbClr val="C00000"/>
                </a:solidFill>
              </a:rPr>
              <a:t>. </a:t>
            </a:r>
            <a:r>
              <a:rPr lang="tr-TR" dirty="0" smtClean="0">
                <a:solidFill>
                  <a:srgbClr val="C00000"/>
                </a:solidFill>
              </a:rPr>
              <a:t>Vergi </a:t>
            </a:r>
            <a:r>
              <a:rPr lang="tr-TR" dirty="0">
                <a:solidFill>
                  <a:srgbClr val="C00000"/>
                </a:solidFill>
              </a:rPr>
              <a:t>(</a:t>
            </a:r>
            <a:r>
              <a:rPr lang="tr-TR" dirty="0" err="1">
                <a:solidFill>
                  <a:srgbClr val="C00000"/>
                </a:solidFill>
              </a:rPr>
              <a:t>meûne</a:t>
            </a:r>
            <a:r>
              <a:rPr lang="tr-TR" dirty="0">
                <a:solidFill>
                  <a:srgbClr val="C00000"/>
                </a:solidFill>
              </a:rPr>
              <a:t>) niteliği de taşıyan ibadetler. </a:t>
            </a:r>
            <a:r>
              <a:rPr lang="tr-TR" dirty="0" smtClean="0"/>
              <a:t>Sadaka-i </a:t>
            </a:r>
            <a:r>
              <a:rPr lang="tr-TR" dirty="0" err="1"/>
              <a:t>fıtr</a:t>
            </a:r>
            <a:r>
              <a:rPr lang="tr-TR" dirty="0"/>
              <a:t> veya </a:t>
            </a:r>
            <a:r>
              <a:rPr lang="tr-TR" dirty="0" err="1" smtClean="0"/>
              <a:t>Hanefîler’in</a:t>
            </a:r>
            <a:r>
              <a:rPr lang="tr-TR" dirty="0" smtClean="0"/>
              <a:t> </a:t>
            </a:r>
            <a:r>
              <a:rPr lang="tr-TR" dirty="0"/>
              <a:t>dışındaki çoğunluğa göre zekât </a:t>
            </a:r>
            <a:r>
              <a:rPr lang="tr-TR" dirty="0" smtClean="0"/>
              <a:t>böyledir.</a:t>
            </a:r>
          </a:p>
          <a:p>
            <a:r>
              <a:rPr lang="tr-TR" dirty="0" smtClean="0">
                <a:solidFill>
                  <a:srgbClr val="C00000"/>
                </a:solidFill>
              </a:rPr>
              <a:t>3</a:t>
            </a:r>
            <a:r>
              <a:rPr lang="tr-TR" dirty="0">
                <a:solidFill>
                  <a:srgbClr val="C00000"/>
                </a:solidFill>
              </a:rPr>
              <a:t>. </a:t>
            </a:r>
            <a:r>
              <a:rPr lang="tr-TR" dirty="0" smtClean="0">
                <a:solidFill>
                  <a:srgbClr val="C00000"/>
                </a:solidFill>
              </a:rPr>
              <a:t>İbadet </a:t>
            </a:r>
            <a:r>
              <a:rPr lang="tr-TR" dirty="0">
                <a:solidFill>
                  <a:srgbClr val="C00000"/>
                </a:solidFill>
              </a:rPr>
              <a:t>niteliği de taşıyan vergiler. </a:t>
            </a:r>
            <a:r>
              <a:rPr lang="tr-TR" dirty="0" smtClean="0"/>
              <a:t>Toprak </a:t>
            </a:r>
            <a:r>
              <a:rPr lang="tr-TR" dirty="0"/>
              <a:t>ürünlerinden alınan öşür, mahiyeti itibariyle vergi görünümünde olmakla birlikte bir yönüyle de elde edilen mahsulün zekâtı mesabesindedir. </a:t>
            </a:r>
          </a:p>
        </p:txBody>
      </p:sp>
    </p:spTree>
    <p:extLst>
      <p:ext uri="{BB962C8B-B14F-4D97-AF65-F5344CB8AC3E}">
        <p14:creationId xmlns:p14="http://schemas.microsoft.com/office/powerpoint/2010/main" val="223617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Sırf </a:t>
            </a:r>
            <a:r>
              <a:rPr lang="tr-TR" b="1" dirty="0">
                <a:solidFill>
                  <a:srgbClr val="FF0000"/>
                </a:solidFill>
              </a:rPr>
              <a:t>Allah hakkı olan fiiller/hükümleri</a:t>
            </a:r>
            <a:endParaRPr lang="tr-TR" dirty="0"/>
          </a:p>
        </p:txBody>
      </p:sp>
      <p:sp>
        <p:nvSpPr>
          <p:cNvPr id="3" name="İçerik Yer Tutucusu 2"/>
          <p:cNvSpPr>
            <a:spLocks noGrp="1"/>
          </p:cNvSpPr>
          <p:nvPr>
            <p:ph idx="1"/>
          </p:nvPr>
        </p:nvSpPr>
        <p:spPr/>
        <p:txBody>
          <a:bodyPr>
            <a:normAutofit/>
          </a:bodyPr>
          <a:lstStyle/>
          <a:p>
            <a:r>
              <a:rPr lang="tr-TR" b="1" dirty="0">
                <a:solidFill>
                  <a:srgbClr val="C00000"/>
                </a:solidFill>
              </a:rPr>
              <a:t>4. ceza niteliği de taşıyan vergiler. </a:t>
            </a:r>
            <a:r>
              <a:rPr lang="tr-TR" dirty="0" smtClean="0"/>
              <a:t>Haraç </a:t>
            </a:r>
            <a:r>
              <a:rPr lang="tr-TR" dirty="0"/>
              <a:t>ve cizye gibi; ancak haracın ceza yönünün bulunup bulunmadığı fakihler arasında </a:t>
            </a:r>
            <a:r>
              <a:rPr lang="tr-TR" dirty="0" smtClean="0"/>
              <a:t>tartışmalıdır.</a:t>
            </a:r>
          </a:p>
          <a:p>
            <a:r>
              <a:rPr lang="tr-TR" b="1" dirty="0" smtClean="0">
                <a:solidFill>
                  <a:srgbClr val="C00000"/>
                </a:solidFill>
              </a:rPr>
              <a:t>5</a:t>
            </a:r>
            <a:r>
              <a:rPr lang="tr-TR" b="1" dirty="0">
                <a:solidFill>
                  <a:srgbClr val="C00000"/>
                </a:solidFill>
              </a:rPr>
              <a:t>. </a:t>
            </a:r>
            <a:r>
              <a:rPr lang="tr-TR" b="1" dirty="0" smtClean="0">
                <a:solidFill>
                  <a:srgbClr val="C00000"/>
                </a:solidFill>
              </a:rPr>
              <a:t>Tam </a:t>
            </a:r>
            <a:r>
              <a:rPr lang="tr-TR" b="1" dirty="0">
                <a:solidFill>
                  <a:srgbClr val="C00000"/>
                </a:solidFill>
              </a:rPr>
              <a:t>cezalar. </a:t>
            </a:r>
            <a:r>
              <a:rPr lang="tr-TR" dirty="0" smtClean="0"/>
              <a:t>Hadlerden </a:t>
            </a:r>
            <a:r>
              <a:rPr lang="tr-TR" dirty="0"/>
              <a:t>hırsızlık, zina, şarap içme ile </a:t>
            </a:r>
            <a:r>
              <a:rPr lang="tr-TR" dirty="0" smtClean="0"/>
              <a:t>silahlı </a:t>
            </a:r>
            <a:r>
              <a:rPr lang="tr-TR" dirty="0"/>
              <a:t>gasp ve eşkıyalık suçlarına verilen cezaların başka niteliği bulunmayıp </a:t>
            </a:r>
            <a:r>
              <a:rPr lang="tr-TR" dirty="0" smtClean="0"/>
              <a:t>Allah </a:t>
            </a:r>
            <a:r>
              <a:rPr lang="tr-TR" dirty="0"/>
              <a:t>hakkı sayıldığı ve tam anlamıyla birer ceza (el-</a:t>
            </a:r>
            <a:r>
              <a:rPr lang="tr-TR" dirty="0" err="1"/>
              <a:t>ukūbâtü’l</a:t>
            </a:r>
            <a:r>
              <a:rPr lang="tr-TR" dirty="0"/>
              <a:t>-kâmile) teşkil ettiği görüşü </a:t>
            </a:r>
            <a:r>
              <a:rPr lang="tr-TR" dirty="0" smtClean="0"/>
              <a:t>hâkimdir.</a:t>
            </a:r>
          </a:p>
          <a:p>
            <a:r>
              <a:rPr lang="tr-TR" b="1" dirty="0" smtClean="0">
                <a:solidFill>
                  <a:srgbClr val="C00000"/>
                </a:solidFill>
              </a:rPr>
              <a:t>6</a:t>
            </a:r>
            <a:r>
              <a:rPr lang="tr-TR" b="1" dirty="0">
                <a:solidFill>
                  <a:srgbClr val="C00000"/>
                </a:solidFill>
              </a:rPr>
              <a:t>. </a:t>
            </a:r>
            <a:r>
              <a:rPr lang="tr-TR" b="1" dirty="0" smtClean="0">
                <a:solidFill>
                  <a:srgbClr val="C00000"/>
                </a:solidFill>
              </a:rPr>
              <a:t>Sınırlı </a:t>
            </a:r>
            <a:r>
              <a:rPr lang="tr-TR" b="1" dirty="0">
                <a:solidFill>
                  <a:srgbClr val="C00000"/>
                </a:solidFill>
              </a:rPr>
              <a:t>cezalar (el-</a:t>
            </a:r>
            <a:r>
              <a:rPr lang="tr-TR" b="1" dirty="0" err="1">
                <a:solidFill>
                  <a:srgbClr val="C00000"/>
                </a:solidFill>
              </a:rPr>
              <a:t>ukūbâtü’l</a:t>
            </a:r>
            <a:r>
              <a:rPr lang="tr-TR" b="1" dirty="0">
                <a:solidFill>
                  <a:srgbClr val="C00000"/>
                </a:solidFill>
              </a:rPr>
              <a:t>-</a:t>
            </a:r>
            <a:r>
              <a:rPr lang="tr-TR" b="1" dirty="0" err="1">
                <a:solidFill>
                  <a:srgbClr val="C00000"/>
                </a:solidFill>
              </a:rPr>
              <a:t>kāsıra</a:t>
            </a:r>
            <a:r>
              <a:rPr lang="tr-TR" b="1" dirty="0">
                <a:solidFill>
                  <a:srgbClr val="C00000"/>
                </a:solidFill>
              </a:rPr>
              <a:t>). </a:t>
            </a:r>
            <a:r>
              <a:rPr lang="tr-TR" b="1" dirty="0" smtClean="0">
                <a:solidFill>
                  <a:srgbClr val="00B050"/>
                </a:solidFill>
              </a:rPr>
              <a:t>Örneğin; </a:t>
            </a:r>
            <a:r>
              <a:rPr lang="tr-TR" dirty="0" err="1" smtClean="0"/>
              <a:t>mûrisini</a:t>
            </a:r>
            <a:r>
              <a:rPr lang="tr-TR" dirty="0" smtClean="0"/>
              <a:t> </a:t>
            </a:r>
            <a:r>
              <a:rPr lang="tr-TR" dirty="0"/>
              <a:t>öldüren kimsenin mirastan mahrum bırakılması, bedenî veya malî cezalardan farklı olarak suçluyu sadece yeni bir mal iktisabından mahrum bıraktığı için sınırlı bir ceza sayılmıştır. </a:t>
            </a:r>
          </a:p>
        </p:txBody>
      </p:sp>
    </p:spTree>
    <p:extLst>
      <p:ext uri="{BB962C8B-B14F-4D97-AF65-F5344CB8AC3E}">
        <p14:creationId xmlns:p14="http://schemas.microsoft.com/office/powerpoint/2010/main" val="1020309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Sırf Allah hakkı olan fiiller/hükümleri</a:t>
            </a:r>
            <a:endParaRPr lang="tr-TR" dirty="0"/>
          </a:p>
        </p:txBody>
      </p:sp>
      <p:sp>
        <p:nvSpPr>
          <p:cNvPr id="3" name="İçerik Yer Tutucusu 2"/>
          <p:cNvSpPr>
            <a:spLocks noGrp="1"/>
          </p:cNvSpPr>
          <p:nvPr>
            <p:ph idx="1"/>
          </p:nvPr>
        </p:nvSpPr>
        <p:spPr/>
        <p:txBody>
          <a:bodyPr/>
          <a:lstStyle/>
          <a:p>
            <a:r>
              <a:rPr lang="tr-TR" b="1" dirty="0">
                <a:solidFill>
                  <a:srgbClr val="C00000"/>
                </a:solidFill>
              </a:rPr>
              <a:t>7. </a:t>
            </a:r>
            <a:r>
              <a:rPr lang="tr-TR" b="1" dirty="0" smtClean="0">
                <a:solidFill>
                  <a:srgbClr val="C00000"/>
                </a:solidFill>
              </a:rPr>
              <a:t>İbadet </a:t>
            </a:r>
            <a:r>
              <a:rPr lang="tr-TR" b="1" dirty="0">
                <a:solidFill>
                  <a:srgbClr val="C00000"/>
                </a:solidFill>
              </a:rPr>
              <a:t>niteliği de taşıyan cezalar. </a:t>
            </a:r>
            <a:r>
              <a:rPr lang="tr-TR" dirty="0" smtClean="0"/>
              <a:t>Bunlar </a:t>
            </a:r>
            <a:r>
              <a:rPr lang="tr-TR" dirty="0" err="1"/>
              <a:t>kefâretler</a:t>
            </a:r>
            <a:r>
              <a:rPr lang="tr-TR" dirty="0"/>
              <a:t> olup yemin, oruç, </a:t>
            </a:r>
            <a:r>
              <a:rPr lang="tr-TR" dirty="0" err="1"/>
              <a:t>hataen</a:t>
            </a:r>
            <a:r>
              <a:rPr lang="tr-TR" dirty="0"/>
              <a:t> adam öldürme gibi </a:t>
            </a:r>
            <a:r>
              <a:rPr lang="tr-TR" dirty="0" smtClean="0"/>
              <a:t>kefaretlerde </a:t>
            </a:r>
            <a:r>
              <a:rPr lang="tr-TR" dirty="0"/>
              <a:t>öngörülen oruç tutma, köle </a:t>
            </a:r>
            <a:r>
              <a:rPr lang="tr-TR" dirty="0" smtClean="0"/>
              <a:t>azadı, </a:t>
            </a:r>
            <a:r>
              <a:rPr lang="tr-TR" dirty="0"/>
              <a:t>fakirleri doyurma alternatifleri ibadet niteliğinde fiiller olduğu gibi işlenen kusuru telâfi etme, günahı örtme </a:t>
            </a:r>
            <a:r>
              <a:rPr lang="tr-TR" dirty="0" smtClean="0"/>
              <a:t>manası </a:t>
            </a:r>
            <a:r>
              <a:rPr lang="tr-TR" dirty="0"/>
              <a:t>da </a:t>
            </a:r>
            <a:r>
              <a:rPr lang="tr-TR" dirty="0" smtClean="0"/>
              <a:t>taşırlar.</a:t>
            </a:r>
          </a:p>
          <a:p>
            <a:r>
              <a:rPr lang="tr-TR" b="1" dirty="0" smtClean="0">
                <a:solidFill>
                  <a:srgbClr val="C00000"/>
                </a:solidFill>
              </a:rPr>
              <a:t>8</a:t>
            </a:r>
            <a:r>
              <a:rPr lang="tr-TR" b="1" dirty="0">
                <a:solidFill>
                  <a:srgbClr val="C00000"/>
                </a:solidFill>
              </a:rPr>
              <a:t>. </a:t>
            </a:r>
            <a:r>
              <a:rPr lang="tr-TR" b="1" dirty="0" smtClean="0">
                <a:solidFill>
                  <a:srgbClr val="C00000"/>
                </a:solidFill>
              </a:rPr>
              <a:t>İbadet</a:t>
            </a:r>
            <a:r>
              <a:rPr lang="tr-TR" b="1" dirty="0">
                <a:solidFill>
                  <a:srgbClr val="C00000"/>
                </a:solidFill>
              </a:rPr>
              <a:t>, vergi veya ceza </a:t>
            </a:r>
            <a:r>
              <a:rPr lang="tr-TR" b="1" dirty="0" err="1">
                <a:solidFill>
                  <a:srgbClr val="C00000"/>
                </a:solidFill>
              </a:rPr>
              <a:t>mânası</a:t>
            </a:r>
            <a:r>
              <a:rPr lang="tr-TR" b="1" dirty="0">
                <a:solidFill>
                  <a:srgbClr val="C00000"/>
                </a:solidFill>
              </a:rPr>
              <a:t> taşımamakla birlikte bizzat </a:t>
            </a:r>
            <a:r>
              <a:rPr lang="tr-TR" b="1" dirty="0" smtClean="0">
                <a:solidFill>
                  <a:srgbClr val="C00000"/>
                </a:solidFill>
              </a:rPr>
              <a:t>Allah </a:t>
            </a:r>
            <a:r>
              <a:rPr lang="tr-TR" b="1" dirty="0">
                <a:solidFill>
                  <a:srgbClr val="C00000"/>
                </a:solidFill>
              </a:rPr>
              <a:t>hakkı olarak gereken nevi şahsına münhasır haklar. </a:t>
            </a:r>
            <a:r>
              <a:rPr lang="tr-TR" dirty="0" smtClean="0"/>
              <a:t>Ganimet </a:t>
            </a:r>
            <a:r>
              <a:rPr lang="tr-TR" dirty="0"/>
              <a:t>ve madenlerden alınan beşte birlik amme </a:t>
            </a:r>
            <a:r>
              <a:rPr lang="tr-TR" dirty="0" smtClean="0"/>
              <a:t>(Allah) </a:t>
            </a:r>
            <a:r>
              <a:rPr lang="tr-TR" dirty="0"/>
              <a:t>hakları böyledir. </a:t>
            </a:r>
            <a:r>
              <a:rPr lang="tr-TR" dirty="0" smtClean="0"/>
              <a:t>Bunlar </a:t>
            </a:r>
            <a:r>
              <a:rPr lang="tr-TR" dirty="0"/>
              <a:t>literatürde doğrudan ve kendiliğinden haklar, mükellefi bulunmayan haklar şeklinde de anılır.</a:t>
            </a:r>
          </a:p>
          <a:p>
            <a:endParaRPr lang="tr-TR" dirty="0"/>
          </a:p>
        </p:txBody>
      </p:sp>
    </p:spTree>
    <p:extLst>
      <p:ext uri="{BB962C8B-B14F-4D97-AF65-F5344CB8AC3E}">
        <p14:creationId xmlns:p14="http://schemas.microsoft.com/office/powerpoint/2010/main" val="361373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2. Sırf kul hakkı olan </a:t>
            </a:r>
            <a:r>
              <a:rPr lang="tr-TR" b="1" dirty="0" smtClean="0">
                <a:solidFill>
                  <a:srgbClr val="FF0000"/>
                </a:solidFill>
              </a:rPr>
              <a:t>fiiller/hükümleri</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Kul hakları (</a:t>
            </a:r>
            <a:r>
              <a:rPr lang="tr-TR" dirty="0" err="1"/>
              <a:t>hukūk</a:t>
            </a:r>
            <a:r>
              <a:rPr lang="tr-TR" dirty="0"/>
              <a:t>-ı </a:t>
            </a:r>
            <a:r>
              <a:rPr lang="tr-TR" dirty="0" err="1"/>
              <a:t>ibâd</a:t>
            </a:r>
            <a:r>
              <a:rPr lang="tr-TR" dirty="0"/>
              <a:t>), sonuçta kamu yararını ilgilendirse bile ilk planda ferde ait bir menfaatin korunmasını hedef alan ve ferdin söz hakkının bulunduğu haklar olup bunlar da genel kul hakları, özel kul hakları şeklinde iki grupta incelenebilir.</a:t>
            </a:r>
          </a:p>
          <a:p>
            <a:endParaRPr lang="tr-TR" dirty="0"/>
          </a:p>
        </p:txBody>
      </p:sp>
    </p:spTree>
    <p:extLst>
      <p:ext uri="{BB962C8B-B14F-4D97-AF65-F5344CB8AC3E}">
        <p14:creationId xmlns:p14="http://schemas.microsoft.com/office/powerpoint/2010/main" val="1810584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Sırf kul hakkı olan fiiller/hükümleri</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a:t>Genel kul hakları, toplumda herkesi ilgilendiren ve fertlerin ortaklaşa sahip bulunduğu menfaat ve imkânlardan faydalanma haklarıdır. </a:t>
            </a:r>
            <a:r>
              <a:rPr lang="tr-TR" b="1" dirty="0">
                <a:solidFill>
                  <a:srgbClr val="00B050"/>
                </a:solidFill>
              </a:rPr>
              <a:t>Örneğin;</a:t>
            </a:r>
            <a:r>
              <a:rPr lang="tr-TR" dirty="0"/>
              <a:t> fertlerin mubahlardan ve kamu hizmetlerinden yararlanma hakkı böyledir. Allah haklarından farklı olarak bu hakları kullanma tamamen fertlerin tercih ve ihtiyarına bağlı olup kamu otoritesini elinde bulunduranlar ancak kamu yararı gerekçesiyle bu haklardan istifadeyi engelleyebilir veya bu hakları ıskat edebilir.</a:t>
            </a:r>
          </a:p>
          <a:p>
            <a:endParaRPr lang="tr-TR" dirty="0"/>
          </a:p>
        </p:txBody>
      </p:sp>
    </p:spTree>
    <p:extLst>
      <p:ext uri="{BB962C8B-B14F-4D97-AF65-F5344CB8AC3E}">
        <p14:creationId xmlns:p14="http://schemas.microsoft.com/office/powerpoint/2010/main" val="44521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Bu derste; öncelikle şer’i hükme konu olan mükellefin fiillerini inceleyeceğiz.</a:t>
            </a:r>
          </a:p>
          <a:p>
            <a:r>
              <a:rPr lang="tr-TR" dirty="0" smtClean="0"/>
              <a:t>Daha sonra </a:t>
            </a:r>
            <a:r>
              <a:rPr lang="tr-TR" dirty="0" smtClean="0"/>
              <a:t>mahkûm </a:t>
            </a:r>
            <a:r>
              <a:rPr lang="tr-TR" dirty="0" err="1" smtClean="0"/>
              <a:t>bih’te</a:t>
            </a:r>
            <a:r>
              <a:rPr lang="tr-TR" dirty="0" smtClean="0"/>
              <a:t> </a:t>
            </a:r>
            <a:r>
              <a:rPr lang="tr-TR" dirty="0"/>
              <a:t>bulunması gereken </a:t>
            </a:r>
            <a:r>
              <a:rPr lang="tr-TR" dirty="0" smtClean="0"/>
              <a:t>şartlara</a:t>
            </a:r>
            <a:r>
              <a:rPr lang="tr-TR" dirty="0"/>
              <a:t> </a:t>
            </a:r>
            <a:r>
              <a:rPr lang="tr-TR" dirty="0" smtClean="0"/>
              <a:t>dikkat çekeceğiz.</a:t>
            </a:r>
          </a:p>
          <a:p>
            <a:r>
              <a:rPr lang="tr-TR" dirty="0" smtClean="0"/>
              <a:t>Son olarak ise mahkûm </a:t>
            </a:r>
            <a:r>
              <a:rPr lang="tr-TR" dirty="0" err="1"/>
              <a:t>bîh</a:t>
            </a:r>
            <a:r>
              <a:rPr lang="tr-TR" dirty="0"/>
              <a:t>/mahkûm </a:t>
            </a:r>
            <a:r>
              <a:rPr lang="tr-TR" dirty="0" err="1"/>
              <a:t>fîh</a:t>
            </a:r>
            <a:r>
              <a:rPr lang="tr-TR" dirty="0"/>
              <a:t> olan fiilin </a:t>
            </a:r>
            <a:r>
              <a:rPr lang="tr-TR" dirty="0" smtClean="0"/>
              <a:t>kısımları hakkında bilgi sahibi olacağız.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Sırf kul hakkı olan fiiller/hükümleri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Öte yandan literatürde “mubah”, “velâyet” veya “ruhsat” adı altında ele alınan bu haklarda hakkın belirli bir sahibi ve tanımda yer alan aidiyet özelliği bulunmadığından bunların teknik anlamda hak sayılmayıp daha çok yetki veya kamu hukuku alanıyla sınırlı bir hak ve özgürlük olarak anlaşılması gerekir. </a:t>
            </a:r>
            <a:endParaRPr lang="tr-TR" dirty="0"/>
          </a:p>
        </p:txBody>
      </p:sp>
    </p:spTree>
    <p:extLst>
      <p:ext uri="{BB962C8B-B14F-4D97-AF65-F5344CB8AC3E}">
        <p14:creationId xmlns:p14="http://schemas.microsoft.com/office/powerpoint/2010/main" val="1722362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Sırf kul hakkı olan fiiller/hükümleri</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a:t>Özel kul hakları ise kamuya açık olmayıp ferdin şahsına ait olan, esasında kişilerin özel yararlarını korumayı hedef alan haklardır. Kişilere ait malî haklar, malî sonuçları bulunan haklar, </a:t>
            </a:r>
            <a:r>
              <a:rPr lang="tr-TR" b="1" dirty="0">
                <a:solidFill>
                  <a:srgbClr val="00B050"/>
                </a:solidFill>
              </a:rPr>
              <a:t>örneğin</a:t>
            </a:r>
            <a:r>
              <a:rPr lang="tr-TR" dirty="0"/>
              <a:t> haksız fiil neticesi doğan zararın tazminini isteme hakkı, alacaklının rehin mal üzerindeki hapis hakkı, kocanın talâk hakkı böyledir. Kişi bu haklarda kötüye kullanmamak kaydıyla dilediği gibi tasarruf edebilir.</a:t>
            </a:r>
          </a:p>
          <a:p>
            <a:endParaRPr lang="tr-TR" dirty="0"/>
          </a:p>
        </p:txBody>
      </p:sp>
    </p:spTree>
    <p:extLst>
      <p:ext uri="{BB962C8B-B14F-4D97-AF65-F5344CB8AC3E}">
        <p14:creationId xmlns:p14="http://schemas.microsoft.com/office/powerpoint/2010/main" val="2710223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3. Allah hakkının fazla olduğu </a:t>
            </a:r>
            <a:r>
              <a:rPr lang="tr-TR" b="1" dirty="0" smtClean="0">
                <a:solidFill>
                  <a:srgbClr val="FF0000"/>
                </a:solidFill>
              </a:rPr>
              <a:t>fiiller/hükümleri</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Karma nitelikli (müşterek) haklar, bir yönüyle Allah hakkı bir yönüyle de kul hakkı niteliği taşıyan haklar olup fakihler tarafından Allah hakkının galip olduğu haklar, kul hakkının galip olduğu haklar şeklinde ikili bir ayırım içinde ele alınmıştır.</a:t>
            </a:r>
          </a:p>
          <a:p>
            <a:endParaRPr lang="tr-TR" dirty="0"/>
          </a:p>
        </p:txBody>
      </p:sp>
    </p:spTree>
    <p:extLst>
      <p:ext uri="{BB962C8B-B14F-4D97-AF65-F5344CB8AC3E}">
        <p14:creationId xmlns:p14="http://schemas.microsoft.com/office/powerpoint/2010/main" val="283375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Allah hakkının fazla olduğu fiiller/hükümleri</a:t>
            </a:r>
            <a:endParaRPr lang="tr-TR" dirty="0"/>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dirty="0"/>
              <a:t>Bu ayırımın belki de en önemli sonucu, Allah hakkının galip sayıldığı haklarda fertlerin tasarruf imkânlarının daha sınırlı olmasıdır. İlk bakışta kişinin ferdî hakkı gibi görülse de konunun hem Allah’a karşı sorumluluk içeren bir yönünün bulunması, hem de toplumun huzur ve düzeninin korunmasının fertlerin teker teker bu haklara sahip çıkmasıyla mümkün olması sebebiyle bu haklarda Allah hakkının galip bulunduğu ifade edilmiştir.</a:t>
            </a:r>
          </a:p>
          <a:p>
            <a:endParaRPr lang="tr-TR" dirty="0"/>
          </a:p>
        </p:txBody>
      </p:sp>
    </p:spTree>
    <p:extLst>
      <p:ext uri="{BB962C8B-B14F-4D97-AF65-F5344CB8AC3E}">
        <p14:creationId xmlns:p14="http://schemas.microsoft.com/office/powerpoint/2010/main" val="434365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Allah hakkının fazla olduğu fiiller/hükümleri</a:t>
            </a:r>
            <a:endParaRPr lang="tr-TR" dirty="0"/>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dirty="0" smtClean="0"/>
              <a:t>Dolayısıyla fertler </a:t>
            </a:r>
            <a:r>
              <a:rPr lang="tr-TR" dirty="0"/>
              <a:t>kendiliklerinden bu hakları ıskat edemez, bunlarda diledikleri şekilde tasarrufta bulunamaz. Ferde getirilen bu sınırlama ve sorumluluk, İslâm’ın genel dünya görüşüyle yaratılışın gayesi, kulluk ve emanet konusundaki telakkisiyle bütünlük gösterdiği gibi temel hak ve hürriyetlerden feragat edilemeyeceği ve bu hakların özüne dokunulamayacağı şeklindeki modern hukuk telakkisine de uyum gösterir.</a:t>
            </a:r>
          </a:p>
          <a:p>
            <a:endParaRPr lang="tr-TR" dirty="0"/>
          </a:p>
        </p:txBody>
      </p:sp>
    </p:spTree>
    <p:extLst>
      <p:ext uri="{BB962C8B-B14F-4D97-AF65-F5344CB8AC3E}">
        <p14:creationId xmlns:p14="http://schemas.microsoft.com/office/powerpoint/2010/main" val="176336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Allah hakkının fazla olduğu fiiller/hükümleri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İnsanın beden ve ruh sağlığını koruması, temel hak ve hürriyetlerine sahip çıkması, malını boş yere ve gayri meşru tarzda telef etmekten kaçınması, boşanan veya kocası ölen kadınların yeni bir evlilikten önce belli bir süre (</a:t>
            </a:r>
            <a:r>
              <a:rPr lang="tr-TR" dirty="0" err="1"/>
              <a:t>iddet</a:t>
            </a:r>
            <a:r>
              <a:rPr lang="tr-TR" dirty="0"/>
              <a:t>) beklemesi, zina iftirasına uygulanan ceza (</a:t>
            </a:r>
            <a:r>
              <a:rPr lang="tr-TR" dirty="0" err="1"/>
              <a:t>kazf</a:t>
            </a:r>
            <a:r>
              <a:rPr lang="tr-TR" dirty="0"/>
              <a:t>) bu kategorinin örnekleridir.</a:t>
            </a:r>
          </a:p>
          <a:p>
            <a:endParaRPr lang="tr-TR" dirty="0"/>
          </a:p>
        </p:txBody>
      </p:sp>
    </p:spTree>
    <p:extLst>
      <p:ext uri="{BB962C8B-B14F-4D97-AF65-F5344CB8AC3E}">
        <p14:creationId xmlns:p14="http://schemas.microsoft.com/office/powerpoint/2010/main" val="172879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4. Kul hakkının fazla olduğu </a:t>
            </a:r>
            <a:r>
              <a:rPr lang="tr-TR" b="1" dirty="0" smtClean="0">
                <a:solidFill>
                  <a:srgbClr val="FF0000"/>
                </a:solidFill>
              </a:rPr>
              <a:t>fiiller/hükümleri</a:t>
            </a:r>
            <a:endParaRPr lang="tr-TR" b="1" dirty="0">
              <a:solidFill>
                <a:srgbClr val="FF0000"/>
              </a:solidFill>
            </a:endParaRPr>
          </a:p>
        </p:txBody>
      </p:sp>
      <p:sp>
        <p:nvSpPr>
          <p:cNvPr id="3" name="İçerik Yer Tutucusu 2"/>
          <p:cNvSpPr>
            <a:spLocks noGrp="1"/>
          </p:cNvSpPr>
          <p:nvPr>
            <p:ph idx="1"/>
          </p:nvPr>
        </p:nvSpPr>
        <p:spPr/>
        <p:txBody>
          <a:bodyPr/>
          <a:lstStyle/>
          <a:p>
            <a:pPr algn="just">
              <a:lnSpc>
                <a:spcPct val="150000"/>
              </a:lnSpc>
              <a:spcBef>
                <a:spcPts val="600"/>
              </a:spcBef>
            </a:pPr>
            <a:r>
              <a:rPr lang="tr-TR" dirty="0"/>
              <a:t>Kasten adam öldürme suçuna uygulanan kısas cezası, bir yönüyle kamu yarar ve düzenini ilgilendirse bile kul hakkının ağır bastığı bir ceza olarak nitelendirilmiştir. Bunun anlamı, yaralama ve öldürme fiillerinin öncelikli olarak ve doğrudan buna muhatap olan suç mağduru şahısların haklarını, ikinci derecede ise toplum düzenini ihlâl ettiğidir. </a:t>
            </a:r>
          </a:p>
        </p:txBody>
      </p:sp>
    </p:spTree>
    <p:extLst>
      <p:ext uri="{BB962C8B-B14F-4D97-AF65-F5344CB8AC3E}">
        <p14:creationId xmlns:p14="http://schemas.microsoft.com/office/powerpoint/2010/main" val="4156528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Kul hakkının fazla olduğu fiiller/hükümleri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Bu sebepledir ki mağdur taraf istemedikçe katile kısas uygulanmaz ve devletin onlara rağmen kısası affetme hakkı bulunmaz. Öte yandan bu hak sahiplerinin kısası affetmesi Allah hakkını düşürmediğinden devletin toplum adına katile kısas dışında ayrı bir ceza takdir hakkı da mevcuttur.</a:t>
            </a:r>
          </a:p>
          <a:p>
            <a:endParaRPr lang="tr-TR" dirty="0"/>
          </a:p>
        </p:txBody>
      </p:sp>
    </p:spTree>
    <p:extLst>
      <p:ext uri="{BB962C8B-B14F-4D97-AF65-F5344CB8AC3E}">
        <p14:creationId xmlns:p14="http://schemas.microsoft.com/office/powerpoint/2010/main" val="337796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smtClean="0">
                <a:solidFill>
                  <a:srgbClr val="FF0000"/>
                </a:solidFill>
              </a:rPr>
              <a:t>Şer’i Hükme Konu Olan Mükellefin Fiilleri</a:t>
            </a:r>
            <a:br>
              <a:rPr lang="tr-TR" b="1" dirty="0" smtClean="0">
                <a:solidFill>
                  <a:srgbClr val="FF0000"/>
                </a:solidFill>
              </a:rPr>
            </a:br>
            <a:r>
              <a:rPr lang="tr-TR" b="1" dirty="0" smtClean="0">
                <a:solidFill>
                  <a:srgbClr val="FF0000"/>
                </a:solidFill>
              </a:rPr>
              <a:t>(El-Mahkûm </a:t>
            </a:r>
            <a:r>
              <a:rPr lang="tr-TR" b="1" dirty="0" err="1" smtClean="0">
                <a:solidFill>
                  <a:srgbClr val="FF0000"/>
                </a:solidFill>
              </a:rPr>
              <a:t>Bih</a:t>
            </a:r>
            <a:r>
              <a:rPr lang="tr-TR" b="1" dirty="0" smtClean="0">
                <a:solidFill>
                  <a:srgbClr val="FF0000"/>
                </a:solidFill>
              </a:rPr>
              <a:t>/El-Mahkûm </a:t>
            </a:r>
            <a:r>
              <a:rPr lang="tr-TR" b="1" dirty="0" err="1" smtClean="0">
                <a:solidFill>
                  <a:srgbClr val="FF0000"/>
                </a:solidFill>
              </a:rPr>
              <a:t>Fih</a:t>
            </a:r>
            <a:r>
              <a:rPr lang="tr-TR" b="1" dirty="0" smtClean="0">
                <a:solidFill>
                  <a:srgbClr val="FF0000"/>
                </a:solidFill>
              </a:rPr>
              <a:t>)</a:t>
            </a:r>
            <a:endParaRPr lang="tr-TR" b="1" dirty="0">
              <a:solidFill>
                <a:srgbClr val="FF0000"/>
              </a:solidFill>
            </a:endParaRPr>
          </a:p>
        </p:txBody>
      </p:sp>
      <p:sp>
        <p:nvSpPr>
          <p:cNvPr id="4" name="İçerik Yer Tutucusu 3"/>
          <p:cNvSpPr>
            <a:spLocks noGrp="1"/>
          </p:cNvSpPr>
          <p:nvPr>
            <p:ph idx="1"/>
          </p:nvPr>
        </p:nvSpPr>
        <p:spPr/>
        <p:txBody>
          <a:bodyPr/>
          <a:lstStyle/>
          <a:p>
            <a:pPr>
              <a:lnSpc>
                <a:spcPct val="120000"/>
              </a:lnSpc>
              <a:spcBef>
                <a:spcPts val="600"/>
              </a:spcBef>
            </a:pPr>
            <a:r>
              <a:rPr lang="tr-TR" dirty="0"/>
              <a:t>Mahkûmun </a:t>
            </a:r>
            <a:r>
              <a:rPr lang="tr-TR" dirty="0" err="1"/>
              <a:t>bih</a:t>
            </a:r>
            <a:r>
              <a:rPr lang="tr-TR" dirty="0"/>
              <a:t>, </a:t>
            </a:r>
            <a:r>
              <a:rPr lang="tr-TR" dirty="0" err="1" smtClean="0"/>
              <a:t>Şâri’in</a:t>
            </a:r>
            <a:r>
              <a:rPr lang="tr-TR" dirty="0" smtClean="0"/>
              <a:t> </a:t>
            </a:r>
            <a:r>
              <a:rPr lang="tr-TR" dirty="0"/>
              <a:t>mükellefi sorumlu tuttuğu, yani mükelleften bir şeyin yapılmasını ya da yapılmamasını istediği veya yapılıp yapılmamasında mükellefi serbest bıraktığı </a:t>
            </a:r>
            <a:r>
              <a:rPr lang="tr-TR" dirty="0" smtClean="0"/>
              <a:t>hükümler (</a:t>
            </a:r>
            <a:r>
              <a:rPr lang="tr-TR" b="1" dirty="0" smtClean="0"/>
              <a:t>teklifi </a:t>
            </a:r>
            <a:r>
              <a:rPr lang="tr-TR" b="1" dirty="0"/>
              <a:t>hüküm</a:t>
            </a:r>
            <a:r>
              <a:rPr lang="tr-TR" dirty="0"/>
              <a:t>), daima mükellefin fiili ile </a:t>
            </a:r>
            <a:r>
              <a:rPr lang="tr-TR" dirty="0" smtClean="0"/>
              <a:t>ilgilidir.</a:t>
            </a:r>
          </a:p>
          <a:p>
            <a:pPr>
              <a:lnSpc>
                <a:spcPct val="120000"/>
              </a:lnSpc>
              <a:spcBef>
                <a:spcPts val="600"/>
              </a:spcBef>
            </a:pPr>
            <a:r>
              <a:rPr lang="tr-TR" dirty="0" smtClean="0"/>
              <a:t>Ancak </a:t>
            </a:r>
            <a:r>
              <a:rPr lang="tr-TR" dirty="0" err="1"/>
              <a:t>Şâri’in</a:t>
            </a:r>
            <a:r>
              <a:rPr lang="tr-TR" dirty="0"/>
              <a:t> mükellefi sorumlu tutmadığı, bir şeyi bir şeye sebep, şart ya da mâni kıldığı hükümlerde (</a:t>
            </a:r>
            <a:r>
              <a:rPr lang="tr-TR" b="1" dirty="0" err="1"/>
              <a:t>vad’î</a:t>
            </a:r>
            <a:r>
              <a:rPr lang="tr-TR" b="1" dirty="0"/>
              <a:t> hüküm</a:t>
            </a:r>
            <a:r>
              <a:rPr lang="tr-TR" dirty="0"/>
              <a:t>) mahkûm </a:t>
            </a:r>
            <a:r>
              <a:rPr lang="tr-TR" dirty="0" err="1"/>
              <a:t>bihin</a:t>
            </a:r>
            <a:r>
              <a:rPr lang="tr-TR" dirty="0"/>
              <a:t> mükellefin fiiliyle bağlantısı doğrudan olabileceği gibi dolaylı </a:t>
            </a:r>
            <a:r>
              <a:rPr lang="tr-TR" dirty="0" smtClean="0"/>
              <a:t>da </a:t>
            </a:r>
            <a:r>
              <a:rPr lang="tr-TR" dirty="0"/>
              <a:t>olabilir.</a:t>
            </a: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smtClean="0">
                <a:solidFill>
                  <a:srgbClr val="00B050"/>
                </a:solidFill>
              </a:rPr>
              <a:t>Örnek!...</a:t>
            </a:r>
            <a:endParaRPr lang="tr-TR" b="1" dirty="0">
              <a:solidFill>
                <a:srgbClr val="00B050"/>
              </a:solidFill>
            </a:endParaRPr>
          </a:p>
        </p:txBody>
      </p:sp>
      <p:sp>
        <p:nvSpPr>
          <p:cNvPr id="4" name="İçerik Yer Tutucusu 3"/>
          <p:cNvSpPr>
            <a:spLocks noGrp="1"/>
          </p:cNvSpPr>
          <p:nvPr>
            <p:ph idx="1"/>
          </p:nvPr>
        </p:nvSpPr>
        <p:spPr/>
        <p:txBody>
          <a:bodyPr>
            <a:normAutofit/>
          </a:bodyPr>
          <a:lstStyle/>
          <a:p>
            <a:r>
              <a:rPr lang="tr-TR" b="1" dirty="0">
                <a:solidFill>
                  <a:srgbClr val="00B050"/>
                </a:solidFill>
              </a:rPr>
              <a:t>Örneğin, </a:t>
            </a:r>
            <a:r>
              <a:rPr lang="tr-TR" dirty="0"/>
              <a:t>hırsızlık fiilinin işlenmesini </a:t>
            </a:r>
            <a:r>
              <a:rPr lang="tr-TR" dirty="0" err="1"/>
              <a:t>Şâri</a:t>
            </a:r>
            <a:r>
              <a:rPr lang="tr-TR" dirty="0"/>
              <a:t> bizden </a:t>
            </a:r>
            <a:r>
              <a:rPr lang="tr-TR" dirty="0" smtClean="0"/>
              <a:t>istememektedir.</a:t>
            </a:r>
          </a:p>
          <a:p>
            <a:r>
              <a:rPr lang="tr-TR" dirty="0" smtClean="0"/>
              <a:t>Bu </a:t>
            </a:r>
            <a:r>
              <a:rPr lang="tr-TR" dirty="0"/>
              <a:t>bir </a:t>
            </a:r>
            <a:r>
              <a:rPr lang="tr-TR" b="1" dirty="0" smtClean="0"/>
              <a:t>teklifi </a:t>
            </a:r>
            <a:r>
              <a:rPr lang="tr-TR" b="1" dirty="0"/>
              <a:t>hüküm</a:t>
            </a:r>
            <a:r>
              <a:rPr lang="tr-TR" dirty="0"/>
              <a:t>dür. Hırsızlık fiilini işleyen kimseye cezanın uygulanmasının </a:t>
            </a:r>
            <a:r>
              <a:rPr lang="tr-TR" dirty="0" smtClean="0"/>
              <a:t>sebebi, mükellefin </a:t>
            </a:r>
            <a:r>
              <a:rPr lang="tr-TR" dirty="0"/>
              <a:t>hırsızlık fiilini/suçunu </a:t>
            </a:r>
            <a:r>
              <a:rPr lang="tr-TR" dirty="0" smtClean="0"/>
              <a:t>işlemesidir.</a:t>
            </a:r>
          </a:p>
          <a:p>
            <a:r>
              <a:rPr lang="tr-TR" dirty="0" smtClean="0"/>
              <a:t>Burada</a:t>
            </a:r>
            <a:r>
              <a:rPr lang="tr-TR" dirty="0"/>
              <a:t>, </a:t>
            </a:r>
            <a:r>
              <a:rPr lang="tr-TR" b="1" dirty="0"/>
              <a:t>mahkûm </a:t>
            </a:r>
            <a:r>
              <a:rPr lang="tr-TR" b="1" dirty="0" err="1"/>
              <a:t>bih</a:t>
            </a:r>
            <a:r>
              <a:rPr lang="tr-TR" b="1" dirty="0"/>
              <a:t> </a:t>
            </a:r>
            <a:r>
              <a:rPr lang="tr-TR" dirty="0"/>
              <a:t>doğrudan doğruya </a:t>
            </a:r>
            <a:r>
              <a:rPr lang="tr-TR" b="1" dirty="0"/>
              <a:t>mükellefin fiilidir</a:t>
            </a:r>
            <a:r>
              <a:rPr lang="tr-TR" dirty="0"/>
              <a:t>. </a:t>
            </a:r>
            <a:r>
              <a:rPr lang="tr-TR" dirty="0" smtClean="0"/>
              <a:t>Başka bir ifadeyle </a:t>
            </a:r>
            <a:r>
              <a:rPr lang="tr-TR" dirty="0"/>
              <a:t>mükellefin işlediği hırsızlık suçudur. </a:t>
            </a:r>
            <a:endParaRPr lang="tr-TR" dirty="0" smtClean="0"/>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solidFill>
              </a:rPr>
              <a:t>Başka bir örnek!...</a:t>
            </a:r>
            <a:endParaRPr lang="tr-TR" dirty="0">
              <a:solidFill>
                <a:schemeClr val="accent6"/>
              </a:solidFill>
            </a:endParaRPr>
          </a:p>
        </p:txBody>
      </p:sp>
      <p:sp>
        <p:nvSpPr>
          <p:cNvPr id="3" name="İçerik Yer Tutucusu 2"/>
          <p:cNvSpPr>
            <a:spLocks noGrp="1"/>
          </p:cNvSpPr>
          <p:nvPr>
            <p:ph idx="1"/>
          </p:nvPr>
        </p:nvSpPr>
        <p:spPr/>
        <p:txBody>
          <a:bodyPr>
            <a:normAutofit/>
          </a:bodyPr>
          <a:lstStyle/>
          <a:p>
            <a:r>
              <a:rPr lang="tr-TR" dirty="0"/>
              <a:t>Fakat öğle namazının mükellefe vacip olması hükmünün sebebi, güneşin tam tepedeyken batıya doğru </a:t>
            </a:r>
            <a:r>
              <a:rPr lang="tr-TR" dirty="0" smtClean="0"/>
              <a:t>meyletmesidir.</a:t>
            </a:r>
          </a:p>
          <a:p>
            <a:r>
              <a:rPr lang="tr-TR" dirty="0" smtClean="0"/>
              <a:t>Güneşin </a:t>
            </a:r>
            <a:r>
              <a:rPr lang="tr-TR" dirty="0"/>
              <a:t>bu hareketi mükellefin fiili değildir. Ancak kılacağı namazla ilgili olduğu için doğrudan olmasa da dolaylı olarak mükellefin fiili ile ilgilidir. </a:t>
            </a:r>
            <a:endParaRPr lang="tr-TR" dirty="0" smtClean="0"/>
          </a:p>
        </p:txBody>
      </p:sp>
    </p:spTree>
    <p:extLst>
      <p:ext uri="{BB962C8B-B14F-4D97-AF65-F5344CB8AC3E}">
        <p14:creationId xmlns:p14="http://schemas.microsoft.com/office/powerpoint/2010/main" val="13836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Bir örnek daha!.. </a:t>
            </a:r>
            <a:endParaRPr lang="tr-TR" b="1" dirty="0">
              <a:solidFill>
                <a:srgbClr val="00B050"/>
              </a:solidFill>
            </a:endParaRPr>
          </a:p>
        </p:txBody>
      </p:sp>
      <p:sp>
        <p:nvSpPr>
          <p:cNvPr id="3" name="İçerik Yer Tutucusu 2"/>
          <p:cNvSpPr>
            <a:spLocks noGrp="1"/>
          </p:cNvSpPr>
          <p:nvPr>
            <p:ph idx="1"/>
          </p:nvPr>
        </p:nvSpPr>
        <p:spPr/>
        <p:txBody>
          <a:bodyPr/>
          <a:lstStyle/>
          <a:p>
            <a:r>
              <a:rPr lang="tr-TR" dirty="0" smtClean="0"/>
              <a:t>Mahkûm </a:t>
            </a:r>
            <a:r>
              <a:rPr lang="tr-TR" dirty="0" err="1"/>
              <a:t>bih</a:t>
            </a:r>
            <a:r>
              <a:rPr lang="tr-TR" dirty="0"/>
              <a:t>, </a:t>
            </a:r>
            <a:r>
              <a:rPr lang="tr-TR" dirty="0" err="1"/>
              <a:t>vad’î</a:t>
            </a:r>
            <a:r>
              <a:rPr lang="tr-TR" dirty="0"/>
              <a:t> hükümlerde de </a:t>
            </a:r>
            <a:r>
              <a:rPr lang="tr-TR" dirty="0" smtClean="0"/>
              <a:t>teklifi </a:t>
            </a:r>
            <a:r>
              <a:rPr lang="tr-TR" dirty="0"/>
              <a:t>hükümlerde olduğu gibi bazen doğrudan mükellefin fiili ile ilgili </a:t>
            </a:r>
            <a:r>
              <a:rPr lang="tr-TR" dirty="0" smtClean="0"/>
              <a:t>de olabilmektedir.</a:t>
            </a:r>
          </a:p>
          <a:p>
            <a:r>
              <a:rPr lang="tr-TR" b="1" dirty="0" smtClean="0">
                <a:solidFill>
                  <a:srgbClr val="00B050"/>
                </a:solidFill>
              </a:rPr>
              <a:t>Örneğin</a:t>
            </a:r>
            <a:r>
              <a:rPr lang="tr-TR" dirty="0" smtClean="0"/>
              <a:t> </a:t>
            </a:r>
            <a:r>
              <a:rPr lang="tr-TR" dirty="0"/>
              <a:t>zina fiilinde </a:t>
            </a:r>
            <a:r>
              <a:rPr lang="tr-TR" dirty="0" smtClean="0"/>
              <a:t>durum böyledir</a:t>
            </a:r>
            <a:r>
              <a:rPr lang="tr-TR" dirty="0"/>
              <a:t>. Zina fiilinin işlenmesi, zina eden kimseye had cezasının uygulanması için bir </a:t>
            </a:r>
            <a:r>
              <a:rPr lang="tr-TR" dirty="0" smtClean="0"/>
              <a:t>sebeptir</a:t>
            </a:r>
            <a:r>
              <a:rPr lang="tr-TR" dirty="0"/>
              <a:t>. </a:t>
            </a:r>
            <a:r>
              <a:rPr lang="tr-TR" dirty="0" err="1"/>
              <a:t>Sebeb</a:t>
            </a:r>
            <a:r>
              <a:rPr lang="tr-TR" dirty="0"/>
              <a:t>, </a:t>
            </a:r>
            <a:r>
              <a:rPr lang="tr-TR" dirty="0" err="1"/>
              <a:t>vad’î</a:t>
            </a:r>
            <a:r>
              <a:rPr lang="tr-TR" dirty="0"/>
              <a:t> bir hükümdür. Burada mahkûm </a:t>
            </a:r>
            <a:r>
              <a:rPr lang="tr-TR" dirty="0" err="1"/>
              <a:t>bih</a:t>
            </a:r>
            <a:r>
              <a:rPr lang="tr-TR" dirty="0"/>
              <a:t>, doğrudan mükellefin fiilidir. Yani mahkûm </a:t>
            </a:r>
            <a:r>
              <a:rPr lang="tr-TR" dirty="0" err="1"/>
              <a:t>bih</a:t>
            </a:r>
            <a:r>
              <a:rPr lang="tr-TR" dirty="0"/>
              <a:t>, </a:t>
            </a:r>
            <a:r>
              <a:rPr lang="tr-TR" dirty="0" err="1"/>
              <a:t>vad’î</a:t>
            </a:r>
            <a:r>
              <a:rPr lang="tr-TR" dirty="0"/>
              <a:t> hüküm olan </a:t>
            </a:r>
            <a:r>
              <a:rPr lang="tr-TR" dirty="0" err="1"/>
              <a:t>sebeb</a:t>
            </a:r>
            <a:r>
              <a:rPr lang="tr-TR" dirty="0"/>
              <a:t>, tamamen mükellefin fiili yani zina suçunu işlemesidir. </a:t>
            </a:r>
          </a:p>
        </p:txBody>
      </p:sp>
    </p:spTree>
    <p:extLst>
      <p:ext uri="{BB962C8B-B14F-4D97-AF65-F5344CB8AC3E}">
        <p14:creationId xmlns:p14="http://schemas.microsoft.com/office/powerpoint/2010/main" val="236075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Son bir örnek!...</a:t>
            </a:r>
            <a:endParaRPr lang="tr-TR" b="1" dirty="0">
              <a:solidFill>
                <a:srgbClr val="00B050"/>
              </a:solidFill>
            </a:endParaRPr>
          </a:p>
        </p:txBody>
      </p:sp>
      <p:sp>
        <p:nvSpPr>
          <p:cNvPr id="3" name="İçerik Yer Tutucusu 2"/>
          <p:cNvSpPr>
            <a:spLocks noGrp="1"/>
          </p:cNvSpPr>
          <p:nvPr>
            <p:ph idx="1"/>
          </p:nvPr>
        </p:nvSpPr>
        <p:spPr/>
        <p:txBody>
          <a:bodyPr/>
          <a:lstStyle/>
          <a:p>
            <a:r>
              <a:rPr lang="tr-TR" dirty="0"/>
              <a:t>Nikâh akdinde şahitlerin bulunması, nikâhın sıhhat </a:t>
            </a:r>
            <a:r>
              <a:rPr lang="tr-TR" dirty="0" smtClean="0"/>
              <a:t>şartıdır.</a:t>
            </a:r>
          </a:p>
          <a:p>
            <a:r>
              <a:rPr lang="tr-TR" dirty="0" smtClean="0"/>
              <a:t>Başka bir ifadeyle şahitler </a:t>
            </a:r>
            <a:r>
              <a:rPr lang="tr-TR" dirty="0"/>
              <a:t>bulunmazsa nikâh akdi geçersiz </a:t>
            </a:r>
            <a:r>
              <a:rPr lang="tr-TR" dirty="0" smtClean="0"/>
              <a:t>olur.</a:t>
            </a:r>
          </a:p>
          <a:p>
            <a:r>
              <a:rPr lang="tr-TR" dirty="0" smtClean="0"/>
              <a:t>Burada </a:t>
            </a:r>
            <a:r>
              <a:rPr lang="tr-TR" dirty="0"/>
              <a:t>da mahkûm </a:t>
            </a:r>
            <a:r>
              <a:rPr lang="tr-TR" dirty="0" err="1"/>
              <a:t>bih</a:t>
            </a:r>
            <a:r>
              <a:rPr lang="tr-TR" dirty="0"/>
              <a:t>, doğrudan mükellefin fiilleriyle yani şahitlerin şahitlik yapma fiilleriyle ilgilidir.</a:t>
            </a:r>
          </a:p>
          <a:p>
            <a:endParaRPr lang="tr-TR" dirty="0" smtClean="0"/>
          </a:p>
        </p:txBody>
      </p:sp>
    </p:spTree>
    <p:extLst>
      <p:ext uri="{BB962C8B-B14F-4D97-AF65-F5344CB8AC3E}">
        <p14:creationId xmlns:p14="http://schemas.microsoft.com/office/powerpoint/2010/main" val="9659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Mahkûm </a:t>
            </a:r>
            <a:r>
              <a:rPr lang="tr-TR" b="1" dirty="0" err="1" smtClean="0">
                <a:solidFill>
                  <a:srgbClr val="C00000"/>
                </a:solidFill>
              </a:rPr>
              <a:t>bih’te</a:t>
            </a:r>
            <a:r>
              <a:rPr lang="tr-TR" b="1" dirty="0" smtClean="0">
                <a:solidFill>
                  <a:srgbClr val="C00000"/>
                </a:solidFill>
              </a:rPr>
              <a:t> bulunması gereken şartlar</a:t>
            </a:r>
            <a:endParaRPr lang="tr-TR" b="1" dirty="0">
              <a:solidFill>
                <a:srgbClr val="C00000"/>
              </a:solidFill>
            </a:endParaRPr>
          </a:p>
        </p:txBody>
      </p:sp>
      <p:sp>
        <p:nvSpPr>
          <p:cNvPr id="3" name="İçerik Yer Tutucusu 2"/>
          <p:cNvSpPr>
            <a:spLocks noGrp="1"/>
          </p:cNvSpPr>
          <p:nvPr>
            <p:ph idx="1"/>
          </p:nvPr>
        </p:nvSpPr>
        <p:spPr/>
        <p:txBody>
          <a:bodyPr/>
          <a:lstStyle/>
          <a:p>
            <a:r>
              <a:rPr lang="tr-TR" dirty="0"/>
              <a:t>Mahkûm </a:t>
            </a:r>
            <a:r>
              <a:rPr lang="tr-TR" dirty="0" err="1" smtClean="0"/>
              <a:t>bih’te</a:t>
            </a:r>
            <a:r>
              <a:rPr lang="tr-TR" dirty="0" smtClean="0"/>
              <a:t> iki </a:t>
            </a:r>
            <a:r>
              <a:rPr lang="tr-TR" dirty="0"/>
              <a:t>şartın bulunması gerekmektedir</a:t>
            </a:r>
            <a:r>
              <a:rPr lang="tr-TR" dirty="0" smtClean="0"/>
              <a:t>:</a:t>
            </a:r>
          </a:p>
          <a:p>
            <a:r>
              <a:rPr lang="tr-TR" dirty="0" smtClean="0"/>
              <a:t>1. Fiil </a:t>
            </a:r>
            <a:r>
              <a:rPr lang="tr-TR" dirty="0"/>
              <a:t>(mahkûm </a:t>
            </a:r>
            <a:r>
              <a:rPr lang="tr-TR" dirty="0" err="1"/>
              <a:t>bih</a:t>
            </a:r>
            <a:r>
              <a:rPr lang="tr-TR" dirty="0"/>
              <a:t>), mükellef tarafından tam olarak </a:t>
            </a:r>
            <a:r>
              <a:rPr lang="tr-TR" dirty="0" smtClean="0"/>
              <a:t>bilinmelidir.</a:t>
            </a:r>
          </a:p>
          <a:p>
            <a:r>
              <a:rPr lang="tr-TR" dirty="0"/>
              <a:t>2. Emir (yapılması istenen fiil) ve nehiy (uzak durulması istenen fiil), mükellefin gücü dâhilinde, yerine getirebileceği bir fiil (güç yetirilebilecek fiil) </a:t>
            </a:r>
            <a:r>
              <a:rPr lang="tr-TR" dirty="0" smtClean="0"/>
              <a:t>olmalıdır.</a:t>
            </a:r>
          </a:p>
          <a:p>
            <a:r>
              <a:rPr lang="tr-TR" dirty="0" smtClean="0"/>
              <a:t>Şimdi bu iki şartı kısaca görelim.</a:t>
            </a:r>
            <a:endParaRPr lang="tr-TR" dirty="0"/>
          </a:p>
        </p:txBody>
      </p:sp>
    </p:spTree>
    <p:extLst>
      <p:ext uri="{BB962C8B-B14F-4D97-AF65-F5344CB8AC3E}">
        <p14:creationId xmlns:p14="http://schemas.microsoft.com/office/powerpoint/2010/main" val="33819369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2066</Words>
  <Application>Microsoft Office PowerPoint</Application>
  <PresentationFormat>Geniş ekran</PresentationFormat>
  <Paragraphs>107</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Adobe Myungjo Std M</vt:lpstr>
      <vt:lpstr>Adobe Caslon Pro</vt:lpstr>
      <vt:lpstr>Arial</vt:lpstr>
      <vt:lpstr>Calibri</vt:lpstr>
      <vt:lpstr>Calibri Light</vt:lpstr>
      <vt:lpstr>Office Teması</vt:lpstr>
      <vt:lpstr> </vt:lpstr>
      <vt:lpstr>PowerPoint Sunusu</vt:lpstr>
      <vt:lpstr>Bu derste neler öğreneceğiz?</vt:lpstr>
      <vt:lpstr>Şer’i Hükme Konu Olan Mükellefin Fiilleri (El-Mahkûm Bih/El-Mahkûm Fih)</vt:lpstr>
      <vt:lpstr>Örnek!...</vt:lpstr>
      <vt:lpstr>Başka bir örnek!...</vt:lpstr>
      <vt:lpstr>Bir örnek daha!.. </vt:lpstr>
      <vt:lpstr>Son bir örnek!...</vt:lpstr>
      <vt:lpstr>Mahkûm bih’te bulunması gereken şartlar</vt:lpstr>
      <vt:lpstr>1. Fiil (mahkûm bih), mükellef tarafından tam olarak bilinmelidir.</vt:lpstr>
      <vt:lpstr>2. Emir (yapılması istenen fiil) ve nehiy (uzak durulması istenen fiil), mükellefin gücü dâhilinde, yerine getirebileceği bir fiil (güç yetirilebilecek fiil) olmalıdır.</vt:lpstr>
      <vt:lpstr>Odaklanalım!...</vt:lpstr>
      <vt:lpstr>Odaklanalım!...</vt:lpstr>
      <vt:lpstr>Örnek!...</vt:lpstr>
      <vt:lpstr> Mahkûm bîh/mahkûm fîh olan fiilin kısımları</vt:lpstr>
      <vt:lpstr>Örnek!...</vt:lpstr>
      <vt:lpstr>Mahkûm bîh/mahkûm fîh olan fiilin kısımları</vt:lpstr>
      <vt:lpstr>Örnek!...</vt:lpstr>
      <vt:lpstr>Mahkûm bîh/mahkûm fîh olan fiilin kısımları</vt:lpstr>
      <vt:lpstr>Örnek!...</vt:lpstr>
      <vt:lpstr>Mahkûm bîh/mahkûm fîh olan fiilin kısımları</vt:lpstr>
      <vt:lpstr>Mahkûm bîh/mahkûm fîh olan fiilin kısımları</vt:lpstr>
      <vt:lpstr>Mahkûm bîh/mahkûm fîh olan fiilin kısımları</vt:lpstr>
      <vt:lpstr>Mahkûm bîh/mahkûm fîh olan fiilin kısımları</vt:lpstr>
      <vt:lpstr>1. Sırf Allah hakkı olan fiiller/hükümleri</vt:lpstr>
      <vt:lpstr>Sırf Allah hakkı olan fiiller/hükümleri</vt:lpstr>
      <vt:lpstr>Sırf Allah hakkı olan fiiller/hükümleri</vt:lpstr>
      <vt:lpstr>2. Sırf kul hakkı olan fiiller/hükümleri</vt:lpstr>
      <vt:lpstr>Sırf kul hakkı olan fiiller/hükümleri</vt:lpstr>
      <vt:lpstr>Sırf kul hakkı olan fiiller/hükümleri</vt:lpstr>
      <vt:lpstr>Sırf kul hakkı olan fiiller/hükümleri</vt:lpstr>
      <vt:lpstr>3. Allah hakkının fazla olduğu fiiller/hükümleri</vt:lpstr>
      <vt:lpstr>Allah hakkının fazla olduğu fiiller/hükümleri</vt:lpstr>
      <vt:lpstr>Allah hakkının fazla olduğu fiiller/hükümleri</vt:lpstr>
      <vt:lpstr>Allah hakkının fazla olduğu fiiller/hükümleri</vt:lpstr>
      <vt:lpstr>4. Kul hakkının fazla olduğu fiiller/hükümleri</vt:lpstr>
      <vt:lpstr>Kul hakkının fazla olduğu fiiller/hükümleri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35</cp:revision>
  <dcterms:created xsi:type="dcterms:W3CDTF">2020-11-30T19:20:16Z</dcterms:created>
  <dcterms:modified xsi:type="dcterms:W3CDTF">2020-12-20T19:43:40Z</dcterms:modified>
</cp:coreProperties>
</file>